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1"/>
  </p:notesMasterIdLst>
  <p:sldIdLst>
    <p:sldId id="256" r:id="rId2"/>
    <p:sldId id="257" r:id="rId3"/>
    <p:sldId id="258" r:id="rId4"/>
    <p:sldId id="340" r:id="rId5"/>
    <p:sldId id="259" r:id="rId6"/>
    <p:sldId id="260" r:id="rId7"/>
    <p:sldId id="263" r:id="rId8"/>
    <p:sldId id="261" r:id="rId9"/>
    <p:sldId id="267" r:id="rId10"/>
    <p:sldId id="264" r:id="rId11"/>
    <p:sldId id="262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404" r:id="rId23"/>
    <p:sldId id="279" r:id="rId24"/>
    <p:sldId id="280" r:id="rId25"/>
    <p:sldId id="405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406" r:id="rId36"/>
    <p:sldId id="341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6" r:id="rId53"/>
    <p:sldId id="408" r:id="rId54"/>
    <p:sldId id="308" r:id="rId55"/>
    <p:sldId id="416" r:id="rId56"/>
    <p:sldId id="309" r:id="rId57"/>
    <p:sldId id="310" r:id="rId58"/>
    <p:sldId id="311" r:id="rId59"/>
    <p:sldId id="312" r:id="rId60"/>
    <p:sldId id="409" r:id="rId61"/>
    <p:sldId id="313" r:id="rId62"/>
    <p:sldId id="314" r:id="rId63"/>
    <p:sldId id="315" r:id="rId64"/>
    <p:sldId id="316" r:id="rId65"/>
    <p:sldId id="317" r:id="rId66"/>
    <p:sldId id="319" r:id="rId67"/>
    <p:sldId id="320" r:id="rId68"/>
    <p:sldId id="321" r:id="rId69"/>
    <p:sldId id="417" r:id="rId70"/>
    <p:sldId id="418" r:id="rId71"/>
    <p:sldId id="419" r:id="rId72"/>
    <p:sldId id="322" r:id="rId73"/>
    <p:sldId id="323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27" r:id="rId82"/>
    <p:sldId id="329" r:id="rId83"/>
    <p:sldId id="328" r:id="rId84"/>
    <p:sldId id="325" r:id="rId85"/>
    <p:sldId id="326" r:id="rId86"/>
    <p:sldId id="337" r:id="rId87"/>
    <p:sldId id="346" r:id="rId88"/>
    <p:sldId id="347" r:id="rId89"/>
    <p:sldId id="348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38" r:id="rId101"/>
    <p:sldId id="365" r:id="rId102"/>
    <p:sldId id="339" r:id="rId103"/>
    <p:sldId id="366" r:id="rId104"/>
    <p:sldId id="364" r:id="rId105"/>
    <p:sldId id="402" r:id="rId106"/>
    <p:sldId id="367" r:id="rId107"/>
    <p:sldId id="368" r:id="rId108"/>
    <p:sldId id="369" r:id="rId109"/>
    <p:sldId id="403" r:id="rId1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EC4A"/>
    <a:srgbClr val="AF31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1" autoAdjust="0"/>
    <p:restoredTop sz="94660"/>
  </p:normalViewPr>
  <p:slideViewPr>
    <p:cSldViewPr snapToGrid="0" snapToObjects="1">
      <p:cViewPr>
        <p:scale>
          <a:sx n="94" d="100"/>
          <a:sy n="94" d="100"/>
        </p:scale>
        <p:origin x="-1584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notesMaster" Target="notesMasters/notesMaster1.xml"/><Relationship Id="rId112" Type="http://schemas.openxmlformats.org/officeDocument/2006/relationships/printerSettings" Target="printerSettings/printerSettings1.bin"/><Relationship Id="rId113" Type="http://schemas.openxmlformats.org/officeDocument/2006/relationships/presProps" Target="presProps.xml"/><Relationship Id="rId114" Type="http://schemas.openxmlformats.org/officeDocument/2006/relationships/viewProps" Target="viewProps.xml"/><Relationship Id="rId115" Type="http://schemas.openxmlformats.org/officeDocument/2006/relationships/theme" Target="theme/theme1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C45F7-0AC9-A144-9637-1158CC7DD627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1837A3-1862-6D4F-95B4-EAC73C0EC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66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98229-C2B8-FB4D-BA6F-6C42FDF79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22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r>
              <a:rPr lang="en-US" baseline="0" dirty="0" smtClean="0"/>
              <a:t> tasks = doing your 46b homework. Preview tasks = reading/scrolling the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09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here </a:t>
            </a:r>
            <a:r>
              <a:rPr lang="en-US" smtClean="0"/>
              <a:t>after midterm.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07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2 cases are easy.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2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2 cases are easy.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2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10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Clicker (maybe) : can there be a tree per this definition that 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have exactly 1 root?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73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73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73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73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73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Undirected: nodes are floors in the library,</a:t>
            </a:r>
            <a:r>
              <a:rPr lang="en-US" baseline="0" dirty="0" smtClean="0"/>
              <a:t> edges are stairways. Directed: edges are escalators.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69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73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73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73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73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73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73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73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73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736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73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98229-C2B8-FB4D-BA6F-6C42FDF79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010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73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736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73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736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73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736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variable</a:t>
            </a:r>
            <a:r>
              <a:rPr lang="en-US" baseline="0" dirty="0" smtClean="0"/>
              <a:t> names help distinguish data from nodes, and parent from child.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57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3493D-9878-7340-95CC-E10CE715B9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7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arrow (relationship) is not represented by an object.</a:t>
            </a:r>
          </a:p>
          <a:p>
            <a:r>
              <a:rPr lang="en-US" dirty="0" smtClean="0"/>
              <a:t>Note </a:t>
            </a:r>
            <a:r>
              <a:rPr lang="en-US" dirty="0" err="1" smtClean="0"/>
              <a:t>preysOn</a:t>
            </a:r>
            <a:r>
              <a:rPr lang="en-US" dirty="0" smtClean="0"/>
              <a:t> type: Set, not an implementing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71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here 4/5/17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01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Clicker quiz opportunity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20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Wed April 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88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13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425-B2ED-F144-AC63-DA5536C81EBA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312FB-33D4-DC4E-A414-DD66FA915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3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425-B2ED-F144-AC63-DA5536C81EBA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312FB-33D4-DC4E-A414-DD66FA915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6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425-B2ED-F144-AC63-DA5536C81EBA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312FB-33D4-DC4E-A414-DD66FA915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4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425-B2ED-F144-AC63-DA5536C81EBA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312FB-33D4-DC4E-A414-DD66FA915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66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425-B2ED-F144-AC63-DA5536C81EBA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312FB-33D4-DC4E-A414-DD66FA915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39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425-B2ED-F144-AC63-DA5536C81EBA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312FB-33D4-DC4E-A414-DD66FA915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30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425-B2ED-F144-AC63-DA5536C81EBA}" type="datetimeFigureOut">
              <a:rPr lang="en-US" smtClean="0"/>
              <a:t>4/17/17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312FB-33D4-DC4E-A414-DD66FA915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5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425-B2ED-F144-AC63-DA5536C81EBA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312FB-33D4-DC4E-A414-DD66FA915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0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425-B2ED-F144-AC63-DA5536C81EBA}" type="datetimeFigureOut">
              <a:rPr lang="en-US" smtClean="0"/>
              <a:t>4/17/17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312FB-33D4-DC4E-A414-DD66FA915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4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425-B2ED-F144-AC63-DA5536C81EBA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312FB-33D4-DC4E-A414-DD66FA915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95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21425-B2ED-F144-AC63-DA5536C81EBA}" type="datetimeFigureOut">
              <a:rPr lang="en-US" smtClean="0"/>
              <a:t>4/17/17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312FB-33D4-DC4E-A414-DD66FA915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1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21425-B2ED-F144-AC63-DA5536C81EBA}" type="datetimeFigureOut">
              <a:rPr lang="en-US" smtClean="0"/>
              <a:t>4/17/17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312FB-33D4-DC4E-A414-DD66FA915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4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4.jpg"/><Relationship Id="rId5" Type="http://schemas.openxmlformats.org/officeDocument/2006/relationships/image" Target="../media/image15.jpg"/><Relationship Id="rId6" Type="http://schemas.openxmlformats.org/officeDocument/2006/relationships/image" Target="../media/image30.jpg"/><Relationship Id="rId7" Type="http://schemas.openxmlformats.org/officeDocument/2006/relationships/image" Target="../media/image31.jpg"/><Relationship Id="rId8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10927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CS 46B: Data Structures</a:t>
            </a:r>
            <a:br>
              <a:rPr lang="en-US" dirty="0" smtClean="0"/>
            </a:br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5449" y="3603984"/>
            <a:ext cx="6400800" cy="1752600"/>
          </a:xfrm>
        </p:spPr>
        <p:txBody>
          <a:bodyPr/>
          <a:lstStyle/>
          <a:p>
            <a:r>
              <a:rPr lang="en-US" dirty="0" smtClean="0"/>
              <a:t>Professor Phil Heller</a:t>
            </a:r>
            <a:endParaRPr lang="en-US" dirty="0"/>
          </a:p>
        </p:txBody>
      </p:sp>
      <p:pic>
        <p:nvPicPr>
          <p:cNvPr id="12" name="Picture 11" descr="naturalnautilu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9001" y="-123368"/>
            <a:ext cx="1978679" cy="254076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 descr="fibonacci-stor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047" y="175383"/>
            <a:ext cx="3103767" cy="196097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 descr="phag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59" y="4408828"/>
            <a:ext cx="3218329" cy="2150191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grpSp>
        <p:nvGrpSpPr>
          <p:cNvPr id="4" name="Group 3"/>
          <p:cNvGrpSpPr/>
          <p:nvPr/>
        </p:nvGrpSpPr>
        <p:grpSpPr>
          <a:xfrm rot="16200000">
            <a:off x="5638325" y="3580913"/>
            <a:ext cx="1690963" cy="3777253"/>
            <a:chOff x="458791" y="720185"/>
            <a:chExt cx="3383701" cy="6175202"/>
          </a:xfrm>
        </p:grpSpPr>
        <p:sp>
          <p:nvSpPr>
            <p:cNvPr id="14" name="Oval 13"/>
            <p:cNvSpPr/>
            <p:nvPr/>
          </p:nvSpPr>
          <p:spPr>
            <a:xfrm>
              <a:off x="646519" y="1608486"/>
              <a:ext cx="935270" cy="911791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4"/>
              <a:endCxn id="16" idx="0"/>
            </p:cNvCxnSpPr>
            <p:nvPr/>
          </p:nvCxnSpPr>
          <p:spPr>
            <a:xfrm>
              <a:off x="1114154" y="2520277"/>
              <a:ext cx="0" cy="79089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646519" y="3311175"/>
              <a:ext cx="935270" cy="911791"/>
            </a:xfrm>
            <a:prstGeom prst="ellipse">
              <a:avLst/>
            </a:prstGeom>
            <a:solidFill>
              <a:srgbClr val="FF66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6" idx="4"/>
              <a:endCxn id="19" idx="0"/>
            </p:cNvCxnSpPr>
            <p:nvPr/>
          </p:nvCxnSpPr>
          <p:spPr>
            <a:xfrm>
              <a:off x="1114154" y="4222966"/>
              <a:ext cx="0" cy="79089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646519" y="5013864"/>
              <a:ext cx="935270" cy="911791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734077" y="720185"/>
              <a:ext cx="581001" cy="513379"/>
            </a:xfrm>
            <a:prstGeom prst="ellipse">
              <a:avLst/>
            </a:prstGeom>
            <a:solidFill>
              <a:srgbClr val="0000FF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734077" y="1989556"/>
              <a:ext cx="581001" cy="513379"/>
            </a:xfrm>
            <a:prstGeom prst="ellipse">
              <a:avLst/>
            </a:prstGeom>
            <a:solidFill>
              <a:srgbClr val="660066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34077" y="3258927"/>
              <a:ext cx="581001" cy="51337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734077" y="4528298"/>
              <a:ext cx="581001" cy="513379"/>
            </a:xfrm>
            <a:prstGeom prst="ellipse">
              <a:avLst/>
            </a:prstGeom>
            <a:solidFill>
              <a:srgbClr val="0080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734077" y="5797668"/>
              <a:ext cx="581001" cy="513379"/>
            </a:xfrm>
            <a:prstGeom prst="ellipse">
              <a:avLst/>
            </a:prstGeom>
            <a:solidFill>
              <a:srgbClr val="8000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0" idx="4"/>
              <a:endCxn id="21" idx="0"/>
            </p:cNvCxnSpPr>
            <p:nvPr/>
          </p:nvCxnSpPr>
          <p:spPr>
            <a:xfrm>
              <a:off x="3024578" y="1233564"/>
              <a:ext cx="0" cy="75599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2" idx="4"/>
              <a:endCxn id="23" idx="0"/>
            </p:cNvCxnSpPr>
            <p:nvPr/>
          </p:nvCxnSpPr>
          <p:spPr>
            <a:xfrm>
              <a:off x="3024578" y="3772306"/>
              <a:ext cx="0" cy="75599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3" idx="4"/>
              <a:endCxn id="24" idx="0"/>
            </p:cNvCxnSpPr>
            <p:nvPr/>
          </p:nvCxnSpPr>
          <p:spPr>
            <a:xfrm>
              <a:off x="3024578" y="5041677"/>
              <a:ext cx="0" cy="75599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58791" y="5955537"/>
              <a:ext cx="369526" cy="603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69215" y="6291589"/>
              <a:ext cx="369526" cy="603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30" name="Straight Arrow Connector 29"/>
            <p:cNvCxnSpPr>
              <a:stCxn id="21" idx="2"/>
              <a:endCxn id="14" idx="6"/>
            </p:cNvCxnSpPr>
            <p:nvPr/>
          </p:nvCxnSpPr>
          <p:spPr>
            <a:xfrm flipH="1" flipV="1">
              <a:off x="1581789" y="2064382"/>
              <a:ext cx="1152288" cy="181864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9" idx="7"/>
              <a:endCxn id="22" idx="3"/>
            </p:cNvCxnSpPr>
            <p:nvPr/>
          </p:nvCxnSpPr>
          <p:spPr>
            <a:xfrm flipV="1">
              <a:off x="1444822" y="3697123"/>
              <a:ext cx="1374341" cy="145027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330020" y="6064056"/>
              <a:ext cx="512472" cy="554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3913263" y="4408828"/>
            <a:ext cx="4782502" cy="215019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orbite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49" y="175383"/>
            <a:ext cx="2769410" cy="196097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723454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86642"/>
          </a:xfrm>
        </p:spPr>
        <p:txBody>
          <a:bodyPr/>
          <a:lstStyle/>
          <a:p>
            <a:r>
              <a:rPr lang="en-US" dirty="0" smtClean="0"/>
              <a:t>Classes / Method Calls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714376" y="2908680"/>
            <a:ext cx="1565869" cy="1529621"/>
            <a:chOff x="2022068" y="1690516"/>
            <a:chExt cx="4537322" cy="4069512"/>
          </a:xfrm>
        </p:grpSpPr>
        <p:cxnSp>
          <p:nvCxnSpPr>
            <p:cNvPr id="63" name="Straight Arrow Connector 62"/>
            <p:cNvCxnSpPr/>
            <p:nvPr/>
          </p:nvCxnSpPr>
          <p:spPr>
            <a:xfrm flipH="1">
              <a:off x="2832767" y="3988334"/>
              <a:ext cx="1165808" cy="0"/>
            </a:xfrm>
            <a:prstGeom prst="straightConnector1">
              <a:avLst/>
            </a:prstGeom>
            <a:ln w="38100" cmpd="sng"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464997" y="3988334"/>
              <a:ext cx="1287424" cy="0"/>
            </a:xfrm>
            <a:prstGeom prst="straightConnector1">
              <a:avLst/>
            </a:prstGeom>
            <a:ln w="38100" cmpd="sng"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2832767" y="2472117"/>
              <a:ext cx="1200537" cy="968490"/>
            </a:xfrm>
            <a:prstGeom prst="straightConnector1">
              <a:avLst/>
            </a:prstGeom>
            <a:ln w="38100" cmpd="sng"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56" idx="0"/>
              <a:endCxn id="58" idx="3"/>
            </p:cNvCxnSpPr>
            <p:nvPr/>
          </p:nvCxnSpPr>
          <p:spPr>
            <a:xfrm flipV="1">
              <a:off x="4290729" y="2727596"/>
              <a:ext cx="0" cy="479137"/>
            </a:xfrm>
            <a:prstGeom prst="straightConnector1">
              <a:avLst/>
            </a:prstGeom>
            <a:ln w="38100" cmpd="sng"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gular Pentagon 22"/>
            <p:cNvSpPr/>
            <p:nvPr/>
          </p:nvSpPr>
          <p:spPr>
            <a:xfrm>
              <a:off x="5665410" y="1690516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26" name="Regular Pentagon 25"/>
            <p:cNvSpPr/>
            <p:nvPr/>
          </p:nvSpPr>
          <p:spPr>
            <a:xfrm>
              <a:off x="5665410" y="3206733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29" name="Regular Pentagon 28"/>
            <p:cNvSpPr/>
            <p:nvPr/>
          </p:nvSpPr>
          <p:spPr>
            <a:xfrm>
              <a:off x="5665410" y="4722948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48" name="Regular Pentagon 47"/>
            <p:cNvSpPr/>
            <p:nvPr/>
          </p:nvSpPr>
          <p:spPr>
            <a:xfrm>
              <a:off x="2022068" y="1690516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46" name="Regular Pentagon 45"/>
            <p:cNvSpPr/>
            <p:nvPr/>
          </p:nvSpPr>
          <p:spPr>
            <a:xfrm>
              <a:off x="2022068" y="3206733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44" name="Regular Pentagon 43"/>
            <p:cNvSpPr/>
            <p:nvPr/>
          </p:nvSpPr>
          <p:spPr>
            <a:xfrm>
              <a:off x="2022068" y="4722948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58" name="Regular Pentagon 57"/>
            <p:cNvSpPr/>
            <p:nvPr/>
          </p:nvSpPr>
          <p:spPr>
            <a:xfrm>
              <a:off x="3843739" y="1690516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56" name="Regular Pentagon 55"/>
            <p:cNvSpPr/>
            <p:nvPr/>
          </p:nvSpPr>
          <p:spPr>
            <a:xfrm>
              <a:off x="3843739" y="3206733"/>
              <a:ext cx="893980" cy="1037080"/>
            </a:xfrm>
            <a:prstGeom prst="pentagon">
              <a:avLst/>
            </a:prstGeom>
            <a:solidFill>
              <a:srgbClr val="FFFFFF"/>
            </a:solidFill>
            <a:ln w="28575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54" name="Regular Pentagon 53"/>
            <p:cNvSpPr/>
            <p:nvPr/>
          </p:nvSpPr>
          <p:spPr>
            <a:xfrm>
              <a:off x="3843739" y="4722948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V="1">
              <a:off x="4551883" y="2472117"/>
              <a:ext cx="1200537" cy="968490"/>
            </a:xfrm>
            <a:prstGeom prst="straightConnector1">
              <a:avLst/>
            </a:prstGeom>
            <a:ln w="38100" cmpd="sng"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56" idx="2"/>
              <a:endCxn id="44" idx="5"/>
            </p:cNvCxnSpPr>
            <p:nvPr/>
          </p:nvCxnSpPr>
          <p:spPr>
            <a:xfrm flipH="1">
              <a:off x="2916048" y="4243809"/>
              <a:ext cx="1098427" cy="875267"/>
            </a:xfrm>
            <a:prstGeom prst="straightConnector1">
              <a:avLst/>
            </a:prstGeom>
            <a:ln w="38100" cmpd="sng"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56" idx="4"/>
              <a:endCxn id="29" idx="1"/>
            </p:cNvCxnSpPr>
            <p:nvPr/>
          </p:nvCxnSpPr>
          <p:spPr>
            <a:xfrm>
              <a:off x="4566983" y="4243809"/>
              <a:ext cx="1098427" cy="875267"/>
            </a:xfrm>
            <a:prstGeom prst="straightConnector1">
              <a:avLst/>
            </a:prstGeom>
            <a:ln w="38100" cmpd="sng"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56" idx="3"/>
              <a:endCxn id="54" idx="0"/>
            </p:cNvCxnSpPr>
            <p:nvPr/>
          </p:nvCxnSpPr>
          <p:spPr>
            <a:xfrm>
              <a:off x="4290729" y="4243812"/>
              <a:ext cx="0" cy="479136"/>
            </a:xfrm>
            <a:prstGeom prst="straightConnector1">
              <a:avLst/>
            </a:prstGeom>
            <a:ln w="38100" cmpd="sng"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 flipV="1">
              <a:off x="4729037" y="2243615"/>
              <a:ext cx="979972" cy="2933"/>
            </a:xfrm>
            <a:prstGeom prst="straightConnector1">
              <a:avLst/>
            </a:prstGeom>
            <a:ln w="38100" cmpd="sng"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3" idx="3"/>
              <a:endCxn id="26" idx="0"/>
            </p:cNvCxnSpPr>
            <p:nvPr/>
          </p:nvCxnSpPr>
          <p:spPr>
            <a:xfrm>
              <a:off x="6112400" y="2727596"/>
              <a:ext cx="0" cy="479137"/>
            </a:xfrm>
            <a:prstGeom prst="straightConnector1">
              <a:avLst/>
            </a:prstGeom>
            <a:ln w="38100" cmpd="sng"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26" idx="3"/>
              <a:endCxn id="29" idx="0"/>
            </p:cNvCxnSpPr>
            <p:nvPr/>
          </p:nvCxnSpPr>
          <p:spPr>
            <a:xfrm>
              <a:off x="6112400" y="4243812"/>
              <a:ext cx="0" cy="479136"/>
            </a:xfrm>
            <a:prstGeom prst="straightConnector1">
              <a:avLst/>
            </a:prstGeom>
            <a:ln w="38100" cmpd="sng"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 flipV="1">
              <a:off x="2832767" y="2622978"/>
              <a:ext cx="1200537" cy="2328530"/>
            </a:xfrm>
            <a:prstGeom prst="straightConnector1">
              <a:avLst/>
            </a:prstGeom>
            <a:ln w="38100" cmpd="sng"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2832767" y="5504549"/>
              <a:ext cx="1128977" cy="0"/>
            </a:xfrm>
            <a:prstGeom prst="straightConnector1">
              <a:avLst/>
            </a:prstGeom>
            <a:ln w="38100" cmpd="sng"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932312" y="1297073"/>
            <a:ext cx="1565869" cy="1529621"/>
            <a:chOff x="2022068" y="1690516"/>
            <a:chExt cx="4537322" cy="4069512"/>
          </a:xfrm>
        </p:grpSpPr>
        <p:cxnSp>
          <p:nvCxnSpPr>
            <p:cNvPr id="28" name="Straight Arrow Connector 27"/>
            <p:cNvCxnSpPr/>
            <p:nvPr/>
          </p:nvCxnSpPr>
          <p:spPr>
            <a:xfrm flipH="1">
              <a:off x="2832767" y="3988334"/>
              <a:ext cx="1165808" cy="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4464997" y="3988334"/>
              <a:ext cx="1287424" cy="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2832767" y="2472117"/>
              <a:ext cx="1200537" cy="96849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0" idx="0"/>
              <a:endCxn id="39" idx="3"/>
            </p:cNvCxnSpPr>
            <p:nvPr/>
          </p:nvCxnSpPr>
          <p:spPr>
            <a:xfrm flipV="1">
              <a:off x="4290729" y="2727596"/>
              <a:ext cx="0" cy="479137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gular Pentagon 32"/>
            <p:cNvSpPr/>
            <p:nvPr/>
          </p:nvSpPr>
          <p:spPr>
            <a:xfrm>
              <a:off x="5665410" y="1690516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34" name="Regular Pentagon 33"/>
            <p:cNvSpPr/>
            <p:nvPr/>
          </p:nvSpPr>
          <p:spPr>
            <a:xfrm>
              <a:off x="5665410" y="3206733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35" name="Regular Pentagon 34"/>
            <p:cNvSpPr/>
            <p:nvPr/>
          </p:nvSpPr>
          <p:spPr>
            <a:xfrm>
              <a:off x="5665410" y="4722948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36" name="Regular Pentagon 35"/>
            <p:cNvSpPr/>
            <p:nvPr/>
          </p:nvSpPr>
          <p:spPr>
            <a:xfrm>
              <a:off x="2022068" y="1690516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37" name="Regular Pentagon 36"/>
            <p:cNvSpPr/>
            <p:nvPr/>
          </p:nvSpPr>
          <p:spPr>
            <a:xfrm>
              <a:off x="2022068" y="3206733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38" name="Regular Pentagon 37"/>
            <p:cNvSpPr/>
            <p:nvPr/>
          </p:nvSpPr>
          <p:spPr>
            <a:xfrm>
              <a:off x="2022068" y="4722948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39" name="Regular Pentagon 38"/>
            <p:cNvSpPr/>
            <p:nvPr/>
          </p:nvSpPr>
          <p:spPr>
            <a:xfrm>
              <a:off x="3843739" y="1690516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40" name="Regular Pentagon 39"/>
            <p:cNvSpPr/>
            <p:nvPr/>
          </p:nvSpPr>
          <p:spPr>
            <a:xfrm>
              <a:off x="3843739" y="3206733"/>
              <a:ext cx="893980" cy="1037080"/>
            </a:xfrm>
            <a:prstGeom prst="pentagon">
              <a:avLst/>
            </a:prstGeom>
            <a:solidFill>
              <a:srgbClr val="FFFFFF"/>
            </a:solidFill>
            <a:ln w="285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41" name="Regular Pentagon 40"/>
            <p:cNvSpPr/>
            <p:nvPr/>
          </p:nvSpPr>
          <p:spPr>
            <a:xfrm>
              <a:off x="3843739" y="4722948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4551883" y="2472117"/>
              <a:ext cx="1200537" cy="96849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0" idx="2"/>
              <a:endCxn id="38" idx="5"/>
            </p:cNvCxnSpPr>
            <p:nvPr/>
          </p:nvCxnSpPr>
          <p:spPr>
            <a:xfrm flipH="1">
              <a:off x="2916048" y="4243809"/>
              <a:ext cx="1098427" cy="875267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0" idx="4"/>
              <a:endCxn id="35" idx="1"/>
            </p:cNvCxnSpPr>
            <p:nvPr/>
          </p:nvCxnSpPr>
          <p:spPr>
            <a:xfrm>
              <a:off x="4566983" y="4243809"/>
              <a:ext cx="1098427" cy="875267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0" idx="3"/>
              <a:endCxn id="41" idx="0"/>
            </p:cNvCxnSpPr>
            <p:nvPr/>
          </p:nvCxnSpPr>
          <p:spPr>
            <a:xfrm>
              <a:off x="4290729" y="4243812"/>
              <a:ext cx="0" cy="479136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4729037" y="2243615"/>
              <a:ext cx="979972" cy="2933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3" idx="3"/>
              <a:endCxn id="34" idx="0"/>
            </p:cNvCxnSpPr>
            <p:nvPr/>
          </p:nvCxnSpPr>
          <p:spPr>
            <a:xfrm>
              <a:off x="6112400" y="2727596"/>
              <a:ext cx="0" cy="479137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4" idx="3"/>
              <a:endCxn id="35" idx="0"/>
            </p:cNvCxnSpPr>
            <p:nvPr/>
          </p:nvCxnSpPr>
          <p:spPr>
            <a:xfrm>
              <a:off x="6112400" y="4243812"/>
              <a:ext cx="0" cy="479136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2832767" y="2622978"/>
              <a:ext cx="1200537" cy="232853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2832767" y="5504549"/>
              <a:ext cx="1128977" cy="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6394360" y="1297073"/>
            <a:ext cx="1565869" cy="1529621"/>
            <a:chOff x="2022068" y="1690516"/>
            <a:chExt cx="4537322" cy="4069512"/>
          </a:xfrm>
        </p:grpSpPr>
        <p:cxnSp>
          <p:nvCxnSpPr>
            <p:cNvPr id="57" name="Straight Arrow Connector 56"/>
            <p:cNvCxnSpPr/>
            <p:nvPr/>
          </p:nvCxnSpPr>
          <p:spPr>
            <a:xfrm flipH="1">
              <a:off x="2832767" y="3988334"/>
              <a:ext cx="1165808" cy="0"/>
            </a:xfrm>
            <a:prstGeom prst="straightConnector1">
              <a:avLst/>
            </a:prstGeom>
            <a:ln w="38100" cmpd="sng">
              <a:solidFill>
                <a:srgbClr val="31D525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4464997" y="3988334"/>
              <a:ext cx="1287424" cy="0"/>
            </a:xfrm>
            <a:prstGeom prst="straightConnector1">
              <a:avLst/>
            </a:prstGeom>
            <a:ln w="38100" cmpd="sng">
              <a:solidFill>
                <a:srgbClr val="31D525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2832767" y="2472117"/>
              <a:ext cx="1200537" cy="968490"/>
            </a:xfrm>
            <a:prstGeom prst="straightConnector1">
              <a:avLst/>
            </a:prstGeom>
            <a:ln w="38100" cmpd="sng">
              <a:solidFill>
                <a:srgbClr val="31D525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79" idx="0"/>
              <a:endCxn id="78" idx="3"/>
            </p:cNvCxnSpPr>
            <p:nvPr/>
          </p:nvCxnSpPr>
          <p:spPr>
            <a:xfrm flipV="1">
              <a:off x="4290729" y="2727596"/>
              <a:ext cx="0" cy="479137"/>
            </a:xfrm>
            <a:prstGeom prst="straightConnector1">
              <a:avLst/>
            </a:prstGeom>
            <a:ln w="38100" cmpd="sng">
              <a:solidFill>
                <a:srgbClr val="31D525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gular Pentagon 70"/>
            <p:cNvSpPr/>
            <p:nvPr/>
          </p:nvSpPr>
          <p:spPr>
            <a:xfrm>
              <a:off x="5665410" y="1690516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31D52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72" name="Regular Pentagon 71"/>
            <p:cNvSpPr/>
            <p:nvPr/>
          </p:nvSpPr>
          <p:spPr>
            <a:xfrm>
              <a:off x="5665410" y="3206733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31D52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73" name="Regular Pentagon 72"/>
            <p:cNvSpPr/>
            <p:nvPr/>
          </p:nvSpPr>
          <p:spPr>
            <a:xfrm>
              <a:off x="5665410" y="4722948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31D52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75" name="Regular Pentagon 74"/>
            <p:cNvSpPr/>
            <p:nvPr/>
          </p:nvSpPr>
          <p:spPr>
            <a:xfrm>
              <a:off x="2022068" y="1690516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31D52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76" name="Regular Pentagon 75"/>
            <p:cNvSpPr/>
            <p:nvPr/>
          </p:nvSpPr>
          <p:spPr>
            <a:xfrm>
              <a:off x="2022068" y="3206733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31D52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77" name="Regular Pentagon 76"/>
            <p:cNvSpPr/>
            <p:nvPr/>
          </p:nvSpPr>
          <p:spPr>
            <a:xfrm>
              <a:off x="2022068" y="4722948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31D52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78" name="Regular Pentagon 77"/>
            <p:cNvSpPr/>
            <p:nvPr/>
          </p:nvSpPr>
          <p:spPr>
            <a:xfrm>
              <a:off x="3843739" y="1690516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31D52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79" name="Regular Pentagon 78"/>
            <p:cNvSpPr/>
            <p:nvPr/>
          </p:nvSpPr>
          <p:spPr>
            <a:xfrm>
              <a:off x="3843739" y="3206733"/>
              <a:ext cx="893980" cy="1037080"/>
            </a:xfrm>
            <a:prstGeom prst="pentagon">
              <a:avLst/>
            </a:prstGeom>
            <a:solidFill>
              <a:srgbClr val="FFFFFF"/>
            </a:solidFill>
            <a:ln w="28575" cmpd="sng">
              <a:solidFill>
                <a:srgbClr val="31D52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80" name="Regular Pentagon 79"/>
            <p:cNvSpPr/>
            <p:nvPr/>
          </p:nvSpPr>
          <p:spPr>
            <a:xfrm>
              <a:off x="3843739" y="4722948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31D52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 flipV="1">
              <a:off x="4551883" y="2472117"/>
              <a:ext cx="1200537" cy="968490"/>
            </a:xfrm>
            <a:prstGeom prst="straightConnector1">
              <a:avLst/>
            </a:prstGeom>
            <a:ln w="38100" cmpd="sng">
              <a:solidFill>
                <a:srgbClr val="31D525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9" idx="2"/>
              <a:endCxn id="77" idx="5"/>
            </p:cNvCxnSpPr>
            <p:nvPr/>
          </p:nvCxnSpPr>
          <p:spPr>
            <a:xfrm flipH="1">
              <a:off x="2916048" y="4243809"/>
              <a:ext cx="1098427" cy="875267"/>
            </a:xfrm>
            <a:prstGeom prst="straightConnector1">
              <a:avLst/>
            </a:prstGeom>
            <a:ln w="38100" cmpd="sng">
              <a:solidFill>
                <a:srgbClr val="31D525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79" idx="4"/>
              <a:endCxn id="73" idx="1"/>
            </p:cNvCxnSpPr>
            <p:nvPr/>
          </p:nvCxnSpPr>
          <p:spPr>
            <a:xfrm>
              <a:off x="4566983" y="4243809"/>
              <a:ext cx="1098427" cy="875267"/>
            </a:xfrm>
            <a:prstGeom prst="straightConnector1">
              <a:avLst/>
            </a:prstGeom>
            <a:ln w="38100" cmpd="sng">
              <a:solidFill>
                <a:srgbClr val="31D525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9" idx="3"/>
              <a:endCxn id="80" idx="0"/>
            </p:cNvCxnSpPr>
            <p:nvPr/>
          </p:nvCxnSpPr>
          <p:spPr>
            <a:xfrm>
              <a:off x="4290729" y="4243812"/>
              <a:ext cx="0" cy="479136"/>
            </a:xfrm>
            <a:prstGeom prst="straightConnector1">
              <a:avLst/>
            </a:prstGeom>
            <a:ln w="38100" cmpd="sng">
              <a:solidFill>
                <a:srgbClr val="31D525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H="1" flipV="1">
              <a:off x="4729037" y="2243615"/>
              <a:ext cx="979972" cy="2933"/>
            </a:xfrm>
            <a:prstGeom prst="straightConnector1">
              <a:avLst/>
            </a:prstGeom>
            <a:ln w="38100" cmpd="sng">
              <a:solidFill>
                <a:srgbClr val="31D525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71" idx="3"/>
              <a:endCxn id="72" idx="0"/>
            </p:cNvCxnSpPr>
            <p:nvPr/>
          </p:nvCxnSpPr>
          <p:spPr>
            <a:xfrm>
              <a:off x="6112400" y="2727596"/>
              <a:ext cx="0" cy="479137"/>
            </a:xfrm>
            <a:prstGeom prst="straightConnector1">
              <a:avLst/>
            </a:prstGeom>
            <a:ln w="38100" cmpd="sng">
              <a:solidFill>
                <a:srgbClr val="31D525"/>
              </a:solidFill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72" idx="3"/>
              <a:endCxn id="73" idx="0"/>
            </p:cNvCxnSpPr>
            <p:nvPr/>
          </p:nvCxnSpPr>
          <p:spPr>
            <a:xfrm>
              <a:off x="6112400" y="4243812"/>
              <a:ext cx="0" cy="479136"/>
            </a:xfrm>
            <a:prstGeom prst="straightConnector1">
              <a:avLst/>
            </a:prstGeom>
            <a:ln w="38100" cmpd="sng">
              <a:solidFill>
                <a:srgbClr val="31D525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H="1" flipV="1">
              <a:off x="2832767" y="2622978"/>
              <a:ext cx="1200537" cy="2328530"/>
            </a:xfrm>
            <a:prstGeom prst="straightConnector1">
              <a:avLst/>
            </a:prstGeom>
            <a:ln w="38100" cmpd="sng">
              <a:solidFill>
                <a:srgbClr val="31D525"/>
              </a:solidFill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2832767" y="5504549"/>
              <a:ext cx="1128977" cy="0"/>
            </a:xfrm>
            <a:prstGeom prst="straightConnector1">
              <a:avLst/>
            </a:prstGeom>
            <a:ln w="38100" cmpd="sng">
              <a:solidFill>
                <a:srgbClr val="31D525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6401667" y="4922757"/>
            <a:ext cx="1565869" cy="1529621"/>
            <a:chOff x="2022068" y="1690516"/>
            <a:chExt cx="4537322" cy="4069512"/>
          </a:xfrm>
        </p:grpSpPr>
        <p:cxnSp>
          <p:nvCxnSpPr>
            <p:cNvPr id="91" name="Straight Arrow Connector 90"/>
            <p:cNvCxnSpPr/>
            <p:nvPr/>
          </p:nvCxnSpPr>
          <p:spPr>
            <a:xfrm flipH="1">
              <a:off x="2832767" y="3988334"/>
              <a:ext cx="1165808" cy="0"/>
            </a:xfrm>
            <a:prstGeom prst="straightConnector1">
              <a:avLst/>
            </a:prstGeom>
            <a:ln w="38100" cmpd="sng">
              <a:solidFill>
                <a:srgbClr val="AC13FF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4464997" y="3988334"/>
              <a:ext cx="1287424" cy="0"/>
            </a:xfrm>
            <a:prstGeom prst="straightConnector1">
              <a:avLst/>
            </a:prstGeom>
            <a:ln w="38100" cmpd="sng">
              <a:solidFill>
                <a:srgbClr val="AC13FF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 flipV="1">
              <a:off x="2832767" y="2472117"/>
              <a:ext cx="1200537" cy="968490"/>
            </a:xfrm>
            <a:prstGeom prst="straightConnector1">
              <a:avLst/>
            </a:prstGeom>
            <a:ln w="38100" cmpd="sng">
              <a:solidFill>
                <a:srgbClr val="AC13FF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102" idx="0"/>
              <a:endCxn id="101" idx="3"/>
            </p:cNvCxnSpPr>
            <p:nvPr/>
          </p:nvCxnSpPr>
          <p:spPr>
            <a:xfrm flipV="1">
              <a:off x="4290729" y="2727596"/>
              <a:ext cx="0" cy="479137"/>
            </a:xfrm>
            <a:prstGeom prst="straightConnector1">
              <a:avLst/>
            </a:prstGeom>
            <a:ln w="38100" cmpd="sng">
              <a:solidFill>
                <a:srgbClr val="AC13FF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gular Pentagon 94"/>
            <p:cNvSpPr/>
            <p:nvPr/>
          </p:nvSpPr>
          <p:spPr>
            <a:xfrm>
              <a:off x="5665410" y="1690516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AC13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96" name="Regular Pentagon 95"/>
            <p:cNvSpPr/>
            <p:nvPr/>
          </p:nvSpPr>
          <p:spPr>
            <a:xfrm>
              <a:off x="5665410" y="3206733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AC13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97" name="Regular Pentagon 96"/>
            <p:cNvSpPr/>
            <p:nvPr/>
          </p:nvSpPr>
          <p:spPr>
            <a:xfrm>
              <a:off x="5665410" y="4722948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AC13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98" name="Regular Pentagon 97"/>
            <p:cNvSpPr/>
            <p:nvPr/>
          </p:nvSpPr>
          <p:spPr>
            <a:xfrm>
              <a:off x="2022068" y="1690516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AC13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99" name="Regular Pentagon 98"/>
            <p:cNvSpPr/>
            <p:nvPr/>
          </p:nvSpPr>
          <p:spPr>
            <a:xfrm>
              <a:off x="2022068" y="3206733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AC13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100" name="Regular Pentagon 99"/>
            <p:cNvSpPr/>
            <p:nvPr/>
          </p:nvSpPr>
          <p:spPr>
            <a:xfrm>
              <a:off x="2022068" y="4722948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AC13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101" name="Regular Pentagon 100"/>
            <p:cNvSpPr/>
            <p:nvPr/>
          </p:nvSpPr>
          <p:spPr>
            <a:xfrm>
              <a:off x="3843739" y="1690516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AC13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102" name="Regular Pentagon 101"/>
            <p:cNvSpPr/>
            <p:nvPr/>
          </p:nvSpPr>
          <p:spPr>
            <a:xfrm>
              <a:off x="3843739" y="3206733"/>
              <a:ext cx="893980" cy="1037080"/>
            </a:xfrm>
            <a:prstGeom prst="pentagon">
              <a:avLst/>
            </a:prstGeom>
            <a:solidFill>
              <a:srgbClr val="FFFFFF"/>
            </a:solidFill>
            <a:ln w="28575" cmpd="sng">
              <a:solidFill>
                <a:srgbClr val="AC13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103" name="Regular Pentagon 102"/>
            <p:cNvSpPr/>
            <p:nvPr/>
          </p:nvSpPr>
          <p:spPr>
            <a:xfrm>
              <a:off x="3843739" y="4722948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AC13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 flipV="1">
              <a:off x="4551883" y="2472117"/>
              <a:ext cx="1200537" cy="968490"/>
            </a:xfrm>
            <a:prstGeom prst="straightConnector1">
              <a:avLst/>
            </a:prstGeom>
            <a:ln w="38100" cmpd="sng">
              <a:solidFill>
                <a:srgbClr val="AC13FF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2" idx="2"/>
              <a:endCxn id="100" idx="5"/>
            </p:cNvCxnSpPr>
            <p:nvPr/>
          </p:nvCxnSpPr>
          <p:spPr>
            <a:xfrm flipH="1">
              <a:off x="2916048" y="4243809"/>
              <a:ext cx="1098427" cy="875267"/>
            </a:xfrm>
            <a:prstGeom prst="straightConnector1">
              <a:avLst/>
            </a:prstGeom>
            <a:ln w="38100" cmpd="sng">
              <a:solidFill>
                <a:srgbClr val="AC13FF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02" idx="4"/>
              <a:endCxn id="97" idx="1"/>
            </p:cNvCxnSpPr>
            <p:nvPr/>
          </p:nvCxnSpPr>
          <p:spPr>
            <a:xfrm>
              <a:off x="4566983" y="4243809"/>
              <a:ext cx="1098427" cy="875267"/>
            </a:xfrm>
            <a:prstGeom prst="straightConnector1">
              <a:avLst/>
            </a:prstGeom>
            <a:ln w="38100" cmpd="sng">
              <a:solidFill>
                <a:srgbClr val="AC13FF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102" idx="3"/>
              <a:endCxn id="103" idx="0"/>
            </p:cNvCxnSpPr>
            <p:nvPr/>
          </p:nvCxnSpPr>
          <p:spPr>
            <a:xfrm>
              <a:off x="4290729" y="4243812"/>
              <a:ext cx="0" cy="479136"/>
            </a:xfrm>
            <a:prstGeom prst="straightConnector1">
              <a:avLst/>
            </a:prstGeom>
            <a:ln w="38100" cmpd="sng">
              <a:solidFill>
                <a:srgbClr val="AC13FF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H="1" flipV="1">
              <a:off x="4729037" y="2243615"/>
              <a:ext cx="979972" cy="2933"/>
            </a:xfrm>
            <a:prstGeom prst="straightConnector1">
              <a:avLst/>
            </a:prstGeom>
            <a:ln w="38100" cmpd="sng">
              <a:solidFill>
                <a:srgbClr val="AC13FF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95" idx="3"/>
              <a:endCxn id="96" idx="0"/>
            </p:cNvCxnSpPr>
            <p:nvPr/>
          </p:nvCxnSpPr>
          <p:spPr>
            <a:xfrm>
              <a:off x="6112400" y="2727596"/>
              <a:ext cx="0" cy="479137"/>
            </a:xfrm>
            <a:prstGeom prst="straightConnector1">
              <a:avLst/>
            </a:prstGeom>
            <a:ln w="38100" cmpd="sng">
              <a:solidFill>
                <a:srgbClr val="AC13FF"/>
              </a:solidFill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96" idx="3"/>
              <a:endCxn id="97" idx="0"/>
            </p:cNvCxnSpPr>
            <p:nvPr/>
          </p:nvCxnSpPr>
          <p:spPr>
            <a:xfrm>
              <a:off x="6112400" y="4243812"/>
              <a:ext cx="0" cy="479136"/>
            </a:xfrm>
            <a:prstGeom prst="straightConnector1">
              <a:avLst/>
            </a:prstGeom>
            <a:ln w="38100" cmpd="sng">
              <a:solidFill>
                <a:srgbClr val="AC13FF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H="1" flipV="1">
              <a:off x="2832767" y="2622978"/>
              <a:ext cx="1200537" cy="2328530"/>
            </a:xfrm>
            <a:prstGeom prst="straightConnector1">
              <a:avLst/>
            </a:prstGeom>
            <a:ln w="38100" cmpd="sng">
              <a:solidFill>
                <a:srgbClr val="AC13FF"/>
              </a:solidFill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>
              <a:off x="2832767" y="5504549"/>
              <a:ext cx="1128977" cy="0"/>
            </a:xfrm>
            <a:prstGeom prst="straightConnector1">
              <a:avLst/>
            </a:prstGeom>
            <a:ln w="38100" cmpd="sng">
              <a:solidFill>
                <a:srgbClr val="AC13FF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>
            <a:off x="932312" y="4922757"/>
            <a:ext cx="1565869" cy="1529621"/>
            <a:chOff x="2022068" y="1690516"/>
            <a:chExt cx="4537322" cy="4069512"/>
          </a:xfrm>
        </p:grpSpPr>
        <p:cxnSp>
          <p:nvCxnSpPr>
            <p:cNvPr id="114" name="Straight Arrow Connector 113"/>
            <p:cNvCxnSpPr/>
            <p:nvPr/>
          </p:nvCxnSpPr>
          <p:spPr>
            <a:xfrm flipH="1">
              <a:off x="2832767" y="3988334"/>
              <a:ext cx="1165808" cy="0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4464997" y="3988334"/>
              <a:ext cx="1287424" cy="0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H="1" flipV="1">
              <a:off x="2832767" y="2472117"/>
              <a:ext cx="1200537" cy="968490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25" idx="0"/>
              <a:endCxn id="124" idx="3"/>
            </p:cNvCxnSpPr>
            <p:nvPr/>
          </p:nvCxnSpPr>
          <p:spPr>
            <a:xfrm flipV="1">
              <a:off x="4290729" y="2727596"/>
              <a:ext cx="0" cy="479137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gular Pentagon 117"/>
            <p:cNvSpPr/>
            <p:nvPr/>
          </p:nvSpPr>
          <p:spPr>
            <a:xfrm>
              <a:off x="5665410" y="1690516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119" name="Regular Pentagon 118"/>
            <p:cNvSpPr/>
            <p:nvPr/>
          </p:nvSpPr>
          <p:spPr>
            <a:xfrm>
              <a:off x="5665410" y="3206733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120" name="Regular Pentagon 119"/>
            <p:cNvSpPr/>
            <p:nvPr/>
          </p:nvSpPr>
          <p:spPr>
            <a:xfrm>
              <a:off x="5665410" y="4722948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121" name="Regular Pentagon 120"/>
            <p:cNvSpPr/>
            <p:nvPr/>
          </p:nvSpPr>
          <p:spPr>
            <a:xfrm>
              <a:off x="2022068" y="1690516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122" name="Regular Pentagon 121"/>
            <p:cNvSpPr/>
            <p:nvPr/>
          </p:nvSpPr>
          <p:spPr>
            <a:xfrm>
              <a:off x="2022068" y="3206733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123" name="Regular Pentagon 122"/>
            <p:cNvSpPr/>
            <p:nvPr/>
          </p:nvSpPr>
          <p:spPr>
            <a:xfrm>
              <a:off x="2022068" y="4722948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124" name="Regular Pentagon 123"/>
            <p:cNvSpPr/>
            <p:nvPr/>
          </p:nvSpPr>
          <p:spPr>
            <a:xfrm>
              <a:off x="3843739" y="1690516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125" name="Regular Pentagon 124"/>
            <p:cNvSpPr/>
            <p:nvPr/>
          </p:nvSpPr>
          <p:spPr>
            <a:xfrm>
              <a:off x="3843739" y="3206733"/>
              <a:ext cx="893980" cy="1037080"/>
            </a:xfrm>
            <a:prstGeom prst="pentagon">
              <a:avLst/>
            </a:prstGeom>
            <a:solidFill>
              <a:srgbClr val="FFFFFF"/>
            </a:solidFill>
            <a:ln w="28575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126" name="Regular Pentagon 125"/>
            <p:cNvSpPr/>
            <p:nvPr/>
          </p:nvSpPr>
          <p:spPr>
            <a:xfrm>
              <a:off x="3843739" y="4722948"/>
              <a:ext cx="893980" cy="1037080"/>
            </a:xfrm>
            <a:prstGeom prst="pentagon">
              <a:avLst/>
            </a:prstGeom>
            <a:noFill/>
            <a:ln w="28575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 flipV="1">
              <a:off x="4551883" y="2472117"/>
              <a:ext cx="1200537" cy="968490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5" idx="2"/>
              <a:endCxn id="123" idx="5"/>
            </p:cNvCxnSpPr>
            <p:nvPr/>
          </p:nvCxnSpPr>
          <p:spPr>
            <a:xfrm flipH="1">
              <a:off x="2916048" y="4243809"/>
              <a:ext cx="1098427" cy="875267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25" idx="4"/>
              <a:endCxn id="120" idx="1"/>
            </p:cNvCxnSpPr>
            <p:nvPr/>
          </p:nvCxnSpPr>
          <p:spPr>
            <a:xfrm>
              <a:off x="4566983" y="4243809"/>
              <a:ext cx="1098427" cy="875267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25" idx="3"/>
              <a:endCxn id="126" idx="0"/>
            </p:cNvCxnSpPr>
            <p:nvPr/>
          </p:nvCxnSpPr>
          <p:spPr>
            <a:xfrm>
              <a:off x="4290729" y="4243812"/>
              <a:ext cx="0" cy="479136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H="1" flipV="1">
              <a:off x="4729037" y="2243615"/>
              <a:ext cx="979972" cy="2933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18" idx="3"/>
              <a:endCxn id="119" idx="0"/>
            </p:cNvCxnSpPr>
            <p:nvPr/>
          </p:nvCxnSpPr>
          <p:spPr>
            <a:xfrm>
              <a:off x="6112400" y="2727596"/>
              <a:ext cx="0" cy="479137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19" idx="3"/>
              <a:endCxn id="120" idx="0"/>
            </p:cNvCxnSpPr>
            <p:nvPr/>
          </p:nvCxnSpPr>
          <p:spPr>
            <a:xfrm>
              <a:off x="6112400" y="4243812"/>
              <a:ext cx="0" cy="479136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 flipH="1" flipV="1">
              <a:off x="2832767" y="2622978"/>
              <a:ext cx="1200537" cy="2328530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2832767" y="5504549"/>
              <a:ext cx="1128977" cy="0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/>
          <p:cNvCxnSpPr/>
          <p:nvPr/>
        </p:nvCxnSpPr>
        <p:spPr>
          <a:xfrm>
            <a:off x="2343921" y="1506070"/>
            <a:ext cx="1539929" cy="161160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1715247" y="2015873"/>
            <a:ext cx="2168603" cy="1101804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>
            <a:off x="3883850" y="2015873"/>
            <a:ext cx="2650881" cy="100472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>
            <a:off x="6534731" y="2730666"/>
            <a:ext cx="1278545" cy="2401088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V="1">
            <a:off x="2343921" y="5216540"/>
            <a:ext cx="4190810" cy="113981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2343921" y="3117677"/>
            <a:ext cx="1539929" cy="3238674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>
            <a:off x="5125986" y="2730666"/>
            <a:ext cx="1408745" cy="146671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V="1">
            <a:off x="2343921" y="4197385"/>
            <a:ext cx="2782065" cy="93436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32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589" y="592912"/>
            <a:ext cx="8904941" cy="1200328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boolean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contains(Object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x) {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return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findNodeForData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(x) != null;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4589" y="2344018"/>
            <a:ext cx="8904941" cy="3416320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void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addChild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(Object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parentData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, </a:t>
            </a:r>
            <a:endParaRPr lang="en-US" sz="2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   Object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childData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parentNode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= 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findNodeForData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parentData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parentNode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==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return;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childNode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new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childData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parentNode.addChild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childNode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;	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02235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589" y="592912"/>
            <a:ext cx="8904941" cy="5632310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lass Tree {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		root;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public Tree(Object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rootData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	root = new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rootData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}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public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boolean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contains(Object x) {…}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public void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addChild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(Object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parentData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     Object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childData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{…}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public void delete(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Object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data)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{…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public String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toString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() {…}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public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ArrayList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&lt;Object&gt;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collectLeafData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() {…}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94237" y="2965792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194237" y="3405006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37719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589" y="451192"/>
            <a:ext cx="8904941" cy="3785652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public void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delete(Object data)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{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node =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findNodeForData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(data);</a:t>
            </a:r>
          </a:p>
          <a:p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ro-RO" sz="2400" dirty="0" smtClean="0">
                <a:solidFill>
                  <a:srgbClr val="0000FF"/>
                </a:solidFill>
                <a:latin typeface="Courier"/>
                <a:cs typeface="Courier"/>
              </a:rPr>
              <a:t>if </a:t>
            </a: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(node == null)</a:t>
            </a:r>
          </a:p>
          <a:p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		</a:t>
            </a:r>
            <a:r>
              <a:rPr lang="ro-RO" sz="2400" dirty="0" smtClean="0">
                <a:solidFill>
                  <a:srgbClr val="0000FF"/>
                </a:solidFill>
                <a:latin typeface="Courier"/>
                <a:cs typeface="Courier"/>
              </a:rPr>
              <a:t>return</a:t>
            </a: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ro-RO" sz="2400" dirty="0" smtClean="0">
                <a:solidFill>
                  <a:srgbClr val="0000FF"/>
                </a:solidFill>
                <a:latin typeface="Courier"/>
                <a:cs typeface="Courier"/>
              </a:rPr>
              <a:t>else </a:t>
            </a: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if (node == root)</a:t>
            </a:r>
          </a:p>
          <a:p>
            <a:r>
              <a:rPr lang="nl-NL" sz="2400" dirty="0">
                <a:solidFill>
                  <a:srgbClr val="0000FF"/>
                </a:solidFill>
                <a:latin typeface="Courier"/>
                <a:cs typeface="Courier"/>
              </a:rPr>
              <a:t>		</a:t>
            </a:r>
            <a:r>
              <a:rPr lang="nl-NL" sz="2400" dirty="0" smtClean="0">
                <a:solidFill>
                  <a:srgbClr val="0000FF"/>
                </a:solidFill>
                <a:latin typeface="Courier"/>
                <a:cs typeface="Courier"/>
              </a:rPr>
              <a:t>root </a:t>
            </a:r>
            <a:r>
              <a:rPr lang="nl-NL" sz="2400" dirty="0">
                <a:solidFill>
                  <a:srgbClr val="0000FF"/>
                </a:solidFill>
                <a:latin typeface="Courier"/>
                <a:cs typeface="Courier"/>
              </a:rPr>
              <a:t>= </a:t>
            </a:r>
            <a:r>
              <a:rPr lang="nl-NL" sz="2400" dirty="0" err="1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r>
              <a:rPr lang="nl-NL" sz="2400" dirty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nl-NL" sz="24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nl-NL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else</a:t>
            </a:r>
            <a:endParaRPr lang="nl-NL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nl-NL" sz="2400" dirty="0">
                <a:solidFill>
                  <a:srgbClr val="0000FF"/>
                </a:solidFill>
                <a:latin typeface="Courier"/>
                <a:cs typeface="Courier"/>
              </a:rPr>
              <a:t>		</a:t>
            </a:r>
            <a:r>
              <a:rPr lang="nl-NL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node.parent.children.remove</a:t>
            </a:r>
            <a:r>
              <a:rPr lang="nl-NL" sz="2400" dirty="0">
                <a:solidFill>
                  <a:srgbClr val="0000FF"/>
                </a:solidFill>
                <a:latin typeface="Courier"/>
                <a:cs typeface="Courier"/>
              </a:rPr>
              <a:t>(node);</a:t>
            </a:r>
          </a:p>
          <a:p>
            <a:r>
              <a:rPr lang="nl-NL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08521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589" y="592912"/>
            <a:ext cx="8904941" cy="5632310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lass Tree {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		root;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public Tree(Object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rootData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	root = new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rootData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}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public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boolean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contains(Object x) {…}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public void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addChild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(Object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parentData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     Object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childData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{…}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public void delete(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Object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data)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{…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public String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toString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() {…}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public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ArrayList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&lt;Object&gt;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collectLeafData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() {…}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94237" y="2965792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194237" y="3405006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79920" y="4153412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31535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0237" y="219387"/>
            <a:ext cx="6559176" cy="2677656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Tree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tree = new Tree("Life");</a:t>
            </a:r>
          </a:p>
          <a:p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tree.addChild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("Life", "Bacteria");</a:t>
            </a:r>
          </a:p>
          <a:p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tree.addChild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("Life", "Animals");</a:t>
            </a:r>
          </a:p>
          <a:p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tree.addChild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("Life", "Plants");</a:t>
            </a:r>
          </a:p>
          <a:p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tree.addChild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("Animals", "Birds");</a:t>
            </a:r>
          </a:p>
          <a:p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tree.addChild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("Birds", "Ducks");</a:t>
            </a:r>
          </a:p>
          <a:p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System.out.println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(tree);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27059" y="3184101"/>
            <a:ext cx="289354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Tree:</a:t>
            </a:r>
          </a:p>
          <a:p>
            <a:r>
              <a:rPr lang="en-US" sz="3200" dirty="0" smtClean="0">
                <a:latin typeface="Courier"/>
                <a:cs typeface="Courier"/>
              </a:rPr>
              <a:t>Life</a:t>
            </a:r>
            <a:endParaRPr lang="en-US" sz="3200" dirty="0">
              <a:latin typeface="Courier"/>
              <a:cs typeface="Courier"/>
            </a:endParaRPr>
          </a:p>
          <a:p>
            <a:r>
              <a:rPr lang="en-US" sz="3200" dirty="0">
                <a:latin typeface="Courier"/>
                <a:cs typeface="Courier"/>
              </a:rPr>
              <a:t>  Bacteria</a:t>
            </a:r>
          </a:p>
          <a:p>
            <a:r>
              <a:rPr lang="en-US" sz="3200" dirty="0">
                <a:latin typeface="Courier"/>
                <a:cs typeface="Courier"/>
              </a:rPr>
              <a:t>  Animals</a:t>
            </a:r>
          </a:p>
          <a:p>
            <a:r>
              <a:rPr lang="tr-TR" sz="3200" dirty="0">
                <a:latin typeface="Courier"/>
                <a:cs typeface="Courier"/>
              </a:rPr>
              <a:t>    </a:t>
            </a:r>
            <a:r>
              <a:rPr lang="tr-TR" sz="3200" dirty="0" err="1">
                <a:latin typeface="Courier"/>
                <a:cs typeface="Courier"/>
              </a:rPr>
              <a:t>Birds</a:t>
            </a:r>
            <a:endParaRPr lang="tr-TR" sz="3200" dirty="0">
              <a:latin typeface="Courier"/>
              <a:cs typeface="Courier"/>
            </a:endParaRPr>
          </a:p>
          <a:p>
            <a:r>
              <a:rPr lang="sv-SE" sz="3200" dirty="0">
                <a:latin typeface="Courier"/>
                <a:cs typeface="Courier"/>
              </a:rPr>
              <a:t>      </a:t>
            </a:r>
            <a:r>
              <a:rPr lang="sv-SE" sz="3200" dirty="0" err="1">
                <a:latin typeface="Courier"/>
                <a:cs typeface="Courier"/>
              </a:rPr>
              <a:t>Ducks</a:t>
            </a:r>
            <a:endParaRPr lang="sv-SE" sz="3200" dirty="0">
              <a:latin typeface="Courier"/>
              <a:cs typeface="Courier"/>
            </a:endParaRPr>
          </a:p>
          <a:p>
            <a:r>
              <a:rPr lang="sv-SE" sz="3200" dirty="0">
                <a:latin typeface="Courier"/>
                <a:cs typeface="Courier"/>
              </a:rPr>
              <a:t>  Plants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9869" y="3317766"/>
            <a:ext cx="706268" cy="523220"/>
          </a:xfrm>
          <a:prstGeom prst="rect">
            <a:avLst/>
          </a:prstGeom>
          <a:noFill/>
          <a:ln w="57150" cmpd="sng">
            <a:solidFill>
              <a:srgbClr val="AF31C7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Life</a:t>
            </a:r>
            <a:endParaRPr lang="en-US" sz="28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2088135" y="5599835"/>
            <a:ext cx="1049737" cy="871955"/>
            <a:chOff x="2088135" y="5599835"/>
            <a:chExt cx="1049737" cy="871955"/>
          </a:xfrm>
        </p:grpSpPr>
        <p:cxnSp>
          <p:nvCxnSpPr>
            <p:cNvPr id="5" name="Straight Arrow Connector 4"/>
            <p:cNvCxnSpPr>
              <a:stCxn id="10" idx="2"/>
              <a:endCxn id="11" idx="0"/>
            </p:cNvCxnSpPr>
            <p:nvPr/>
          </p:nvCxnSpPr>
          <p:spPr>
            <a:xfrm>
              <a:off x="2613003" y="5599835"/>
              <a:ext cx="1" cy="348735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88135" y="5948570"/>
              <a:ext cx="1049737" cy="523220"/>
            </a:xfrm>
            <a:prstGeom prst="rect">
              <a:avLst/>
            </a:prstGeom>
            <a:noFill/>
            <a:ln w="57150" cmpd="sng">
              <a:solidFill>
                <a:srgbClr val="AF31C7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Ducks</a:t>
              </a:r>
              <a:endParaRPr lang="en-US" sz="2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5762" y="3870868"/>
            <a:ext cx="1834107" cy="857013"/>
            <a:chOff x="425762" y="3870868"/>
            <a:chExt cx="1834107" cy="857013"/>
          </a:xfrm>
        </p:grpSpPr>
        <p:sp>
          <p:nvSpPr>
            <p:cNvPr id="7" name="TextBox 6"/>
            <p:cNvSpPr txBox="1"/>
            <p:nvPr/>
          </p:nvSpPr>
          <p:spPr>
            <a:xfrm>
              <a:off x="425762" y="4204661"/>
              <a:ext cx="1382335" cy="523220"/>
            </a:xfrm>
            <a:prstGeom prst="rect">
              <a:avLst/>
            </a:prstGeom>
            <a:noFill/>
            <a:ln w="57150" cmpd="sng">
              <a:solidFill>
                <a:srgbClr val="AF31C7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Bacteria</a:t>
              </a:r>
              <a:endParaRPr lang="en-US" sz="2800" dirty="0"/>
            </a:p>
          </p:txBody>
        </p:sp>
        <p:cxnSp>
          <p:nvCxnSpPr>
            <p:cNvPr id="12" name="Straight Arrow Connector 11"/>
            <p:cNvCxnSpPr>
              <a:endCxn id="7" idx="0"/>
            </p:cNvCxnSpPr>
            <p:nvPr/>
          </p:nvCxnSpPr>
          <p:spPr>
            <a:xfrm flipH="1">
              <a:off x="1116930" y="3870868"/>
              <a:ext cx="1142939" cy="33379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966137" y="3870868"/>
            <a:ext cx="1527134" cy="857013"/>
            <a:chOff x="2966137" y="3870868"/>
            <a:chExt cx="1527134" cy="857013"/>
          </a:xfrm>
        </p:grpSpPr>
        <p:sp>
          <p:nvSpPr>
            <p:cNvPr id="9" name="TextBox 8"/>
            <p:cNvSpPr txBox="1"/>
            <p:nvPr/>
          </p:nvSpPr>
          <p:spPr>
            <a:xfrm>
              <a:off x="3419339" y="4204661"/>
              <a:ext cx="1073932" cy="523220"/>
            </a:xfrm>
            <a:prstGeom prst="rect">
              <a:avLst/>
            </a:prstGeom>
            <a:noFill/>
            <a:ln w="57150" cmpd="sng">
              <a:solidFill>
                <a:srgbClr val="AF31C7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Plants</a:t>
              </a:r>
              <a:endParaRPr lang="en-US" sz="2800" dirty="0"/>
            </a:p>
          </p:txBody>
        </p:sp>
        <p:cxnSp>
          <p:nvCxnSpPr>
            <p:cNvPr id="13" name="Straight Arrow Connector 12"/>
            <p:cNvCxnSpPr>
              <a:endCxn id="9" idx="0"/>
            </p:cNvCxnSpPr>
            <p:nvPr/>
          </p:nvCxnSpPr>
          <p:spPr>
            <a:xfrm>
              <a:off x="2966137" y="3870868"/>
              <a:ext cx="990168" cy="33379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1940421" y="3870868"/>
            <a:ext cx="1345165" cy="857013"/>
            <a:chOff x="1940421" y="3870868"/>
            <a:chExt cx="1345165" cy="857013"/>
          </a:xfrm>
        </p:grpSpPr>
        <p:sp>
          <p:nvSpPr>
            <p:cNvPr id="8" name="TextBox 7"/>
            <p:cNvSpPr txBox="1"/>
            <p:nvPr/>
          </p:nvSpPr>
          <p:spPr>
            <a:xfrm>
              <a:off x="1940421" y="4204661"/>
              <a:ext cx="1345165" cy="523220"/>
            </a:xfrm>
            <a:prstGeom prst="rect">
              <a:avLst/>
            </a:prstGeom>
            <a:noFill/>
            <a:ln w="57150" cmpd="sng">
              <a:solidFill>
                <a:srgbClr val="AF31C7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Animals</a:t>
              </a:r>
              <a:endParaRPr lang="en-US" sz="2800" dirty="0"/>
            </a:p>
          </p:txBody>
        </p:sp>
        <p:cxnSp>
          <p:nvCxnSpPr>
            <p:cNvPr id="14" name="Straight Arrow Connector 13"/>
            <p:cNvCxnSpPr>
              <a:endCxn id="8" idx="0"/>
            </p:cNvCxnSpPr>
            <p:nvPr/>
          </p:nvCxnSpPr>
          <p:spPr>
            <a:xfrm>
              <a:off x="2613003" y="3870868"/>
              <a:ext cx="1" cy="33379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154672" y="4727881"/>
            <a:ext cx="916662" cy="871954"/>
            <a:chOff x="2154672" y="4727881"/>
            <a:chExt cx="916662" cy="871954"/>
          </a:xfrm>
        </p:grpSpPr>
        <p:sp>
          <p:nvSpPr>
            <p:cNvPr id="10" name="TextBox 9"/>
            <p:cNvSpPr txBox="1"/>
            <p:nvPr/>
          </p:nvSpPr>
          <p:spPr>
            <a:xfrm>
              <a:off x="2154672" y="5076615"/>
              <a:ext cx="916662" cy="523220"/>
            </a:xfrm>
            <a:prstGeom prst="rect">
              <a:avLst/>
            </a:prstGeom>
            <a:noFill/>
            <a:ln w="57150" cmpd="sng">
              <a:solidFill>
                <a:srgbClr val="AF31C7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Birds</a:t>
              </a:r>
              <a:endParaRPr lang="en-US" sz="2800" dirty="0"/>
            </a:p>
          </p:txBody>
        </p:sp>
        <p:cxnSp>
          <p:nvCxnSpPr>
            <p:cNvPr id="21" name="Straight Arrow Connector 20"/>
            <p:cNvCxnSpPr>
              <a:stCxn id="8" idx="2"/>
              <a:endCxn id="10" idx="0"/>
            </p:cNvCxnSpPr>
            <p:nvPr/>
          </p:nvCxnSpPr>
          <p:spPr>
            <a:xfrm flipH="1">
              <a:off x="2613003" y="4727881"/>
              <a:ext cx="1" cy="348734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102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589" y="592912"/>
            <a:ext cx="8904941" cy="5632310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public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String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toString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StringBuilder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sb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= </a:t>
            </a:r>
            <a:endParaRPr lang="en-US" sz="2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new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StringBuilder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("Tree:");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toStringRecurse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sb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, root, "");		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return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sb.toString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private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void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toStringRecurse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StringBuilder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sb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,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node, String indent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sb.append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("\n" + indent +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node.data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)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indent += “  “;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for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child: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node.children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		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toStringRecurse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sb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, child,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indent)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466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589" y="592912"/>
            <a:ext cx="8904941" cy="5632310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lass Tree {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		root;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public Tree(Object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rootData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	root = new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rootData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}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public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boolean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contains(Object x) {…}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public void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addChild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(Object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parentData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     Object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childData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{…}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public void delete(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Object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data)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{…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public String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toString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() {…}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public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ArrayList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&lt;Object&gt;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collectLeafData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() {…}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94237" y="2965792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194237" y="3405006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79920" y="4153412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134471" y="4523191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21907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589" y="189505"/>
            <a:ext cx="8904941" cy="6001642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public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ArrayList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&lt;Object&gt;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collectLeafData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ArrayList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&lt;Object&gt;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leafData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= </a:t>
            </a:r>
            <a:endParaRPr lang="en-US" sz="2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new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ArrayList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&lt;&gt;();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recurseCollectLeafData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(root,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leafData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return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leafData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private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void </a:t>
            </a:r>
            <a:endParaRPr lang="en-US" sz="2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recurseCollectLeafData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node, </a:t>
            </a:r>
            <a:endParaRPr lang="en-US" sz="2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ArrayList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&lt;Object&gt;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leafData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)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{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node.children.isEmpty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()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 // node is 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leafData.add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node.data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)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    // a leaf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else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for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child: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node.children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recurseCollectLeafData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(child,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leafData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);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493644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589" y="592912"/>
            <a:ext cx="8904941" cy="5632310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lass Tree {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		root;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public Tree(Object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rootData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	root = new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rootData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}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public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boolean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contains(Object x) {…}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public void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addChild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(Object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parentData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     Object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childData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{…}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public void delete(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Object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data)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{…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public String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toString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() {…}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public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ArrayList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&lt;Object&gt;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collectLeafData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() {…}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94237" y="2965792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194237" y="3405006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79920" y="4153412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134471" y="4523191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67477" y="4925842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79597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Integrity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9059" y="1600200"/>
            <a:ext cx="8447741" cy="4525963"/>
          </a:xfrm>
        </p:spPr>
        <p:txBody>
          <a:bodyPr/>
          <a:lstStyle/>
          <a:p>
            <a:r>
              <a:rPr lang="en-US" dirty="0" smtClean="0"/>
              <a:t>Collect </a:t>
            </a:r>
            <a:r>
              <a:rPr lang="en-US" smtClean="0"/>
              <a:t>all nodes (how?)</a:t>
            </a:r>
            <a:endParaRPr lang="en-US" dirty="0" smtClean="0"/>
          </a:p>
          <a:p>
            <a:r>
              <a:rPr lang="en-US" dirty="0" smtClean="0"/>
              <a:t>Verify</a:t>
            </a:r>
          </a:p>
          <a:p>
            <a:pPr lvl="1"/>
            <a:r>
              <a:rPr lang="en-US" dirty="0" smtClean="0"/>
              <a:t>Exactly 1 root (how?)</a:t>
            </a:r>
          </a:p>
          <a:p>
            <a:pPr lvl="1"/>
            <a:r>
              <a:rPr lang="en-US" dirty="0" smtClean="0"/>
              <a:t>Exactly 1 edge into all nodes except the root (how?)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cycles (how?)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1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3657600" y="1528372"/>
            <a:ext cx="1752600" cy="5334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Throwable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1905000" y="2595172"/>
            <a:ext cx="914400" cy="5334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Error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4419600" y="2595172"/>
            <a:ext cx="1905000" cy="5334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Exception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>
            <a:off x="2895600" y="2061772"/>
            <a:ext cx="723900" cy="533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>
            <a:off x="5486400" y="2061772"/>
            <a:ext cx="381000" cy="533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7" name="Rounded Rectangle 6"/>
          <p:cNvSpPr/>
          <p:nvPr/>
        </p:nvSpPr>
        <p:spPr bwMode="auto">
          <a:xfrm>
            <a:off x="838200" y="3661972"/>
            <a:ext cx="2286000" cy="5334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AssertionError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1676400" y="3204772"/>
            <a:ext cx="571500" cy="457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177975" y="3661972"/>
            <a:ext cx="936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others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9" idx="0"/>
          </p:cNvCxnSpPr>
          <p:nvPr/>
        </p:nvCxnSpPr>
        <p:spPr bwMode="auto">
          <a:xfrm>
            <a:off x="2895600" y="3204772"/>
            <a:ext cx="750788" cy="457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1" name="Rounded Rectangle 10"/>
          <p:cNvSpPr/>
          <p:nvPr/>
        </p:nvSpPr>
        <p:spPr bwMode="auto">
          <a:xfrm>
            <a:off x="4419600" y="3433372"/>
            <a:ext cx="1676400" cy="9144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Runtime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Exception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6400800" y="3433372"/>
            <a:ext cx="1676400" cy="9144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IO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Exception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34400" y="3585772"/>
            <a:ext cx="936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others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5029200" y="3128572"/>
            <a:ext cx="0" cy="304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5638800" y="3128572"/>
            <a:ext cx="1219200" cy="304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16" name="Straight Arrow Connector 15"/>
          <p:cNvCxnSpPr>
            <a:endCxn id="13" idx="0"/>
          </p:cNvCxnSpPr>
          <p:nvPr/>
        </p:nvCxnSpPr>
        <p:spPr bwMode="auto">
          <a:xfrm>
            <a:off x="6324600" y="2899972"/>
            <a:ext cx="2678213" cy="685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7" name="Rounded Rectangle 16"/>
          <p:cNvSpPr/>
          <p:nvPr/>
        </p:nvSpPr>
        <p:spPr bwMode="auto">
          <a:xfrm>
            <a:off x="3276600" y="4652572"/>
            <a:ext cx="1676400" cy="9144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Exception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6172200" y="4652572"/>
            <a:ext cx="2438400" cy="9144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NumberFormat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Exception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>
            <a:off x="4800600" y="4347772"/>
            <a:ext cx="152400" cy="304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5867400" y="4347772"/>
            <a:ext cx="381000" cy="304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200" y="71988"/>
            <a:ext cx="8229600" cy="1143000"/>
          </a:xfrm>
        </p:spPr>
        <p:txBody>
          <a:bodyPr/>
          <a:lstStyle/>
          <a:p>
            <a:r>
              <a:rPr lang="en-US" dirty="0" smtClean="0"/>
              <a:t>Classes / Inheritance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420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Flowchart Modules / Calling Sequence </a:t>
            </a:r>
            <a:endParaRPr lang="en-US" dirty="0"/>
          </a:p>
        </p:txBody>
      </p:sp>
      <p:pic>
        <p:nvPicPr>
          <p:cNvPr id="22" name="Picture 21" descr="flowchar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03" y="1850866"/>
            <a:ext cx="4742714" cy="473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6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Cities / Airline Routes</a:t>
            </a:r>
            <a:endParaRPr lang="en-US" dirty="0"/>
          </a:p>
        </p:txBody>
      </p:sp>
      <p:pic>
        <p:nvPicPr>
          <p:cNvPr id="3" name="Picture 2" descr="airlin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6" y="1946897"/>
            <a:ext cx="8265744" cy="413287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667137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MechAssembly</a:t>
            </a:r>
            <a:r>
              <a:rPr lang="en-US" dirty="0" smtClean="0"/>
              <a:t> / Subassembly</a:t>
            </a:r>
            <a:endParaRPr lang="en-US" dirty="0"/>
          </a:p>
        </p:txBody>
      </p:sp>
      <p:pic>
        <p:nvPicPr>
          <p:cNvPr id="3" name="Picture 2" descr="rocketassembl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7" y="1417638"/>
            <a:ext cx="8396453" cy="47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47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3120"/>
            <a:ext cx="8229600" cy="1143000"/>
          </a:xfrm>
        </p:spPr>
        <p:txBody>
          <a:bodyPr/>
          <a:lstStyle/>
          <a:p>
            <a:r>
              <a:rPr lang="en-US" dirty="0" smtClean="0"/>
              <a:t>Shuttle Assembly / Subassembly</a:t>
            </a:r>
            <a:endParaRPr lang="en-US" dirty="0"/>
          </a:p>
        </p:txBody>
      </p:sp>
      <p:pic>
        <p:nvPicPr>
          <p:cNvPr id="5" name="Picture 4" descr="boos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0" y="3936327"/>
            <a:ext cx="1914108" cy="191410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 descr="externalTan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95" y="4206197"/>
            <a:ext cx="3003809" cy="129111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 descr="orbit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25" y="3936327"/>
            <a:ext cx="3143359" cy="176813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shuttlelaunch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870" y="817487"/>
            <a:ext cx="2195459" cy="2790467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2215908" y="3607954"/>
            <a:ext cx="1783536" cy="328373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620842" y="3607954"/>
            <a:ext cx="198383" cy="328373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2"/>
          </p:cNvCxnSpPr>
          <p:nvPr/>
        </p:nvCxnSpPr>
        <p:spPr>
          <a:xfrm flipH="1">
            <a:off x="4134563" y="3607954"/>
            <a:ext cx="666037" cy="521303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57200" y="5961689"/>
            <a:ext cx="580998" cy="400504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168446" y="5961689"/>
            <a:ext cx="0" cy="400504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298694" y="5961689"/>
            <a:ext cx="580998" cy="400504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288198" y="5650183"/>
            <a:ext cx="580998" cy="400504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999444" y="5650183"/>
            <a:ext cx="0" cy="400504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129692" y="5650183"/>
            <a:ext cx="580998" cy="400504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899577" y="5835144"/>
            <a:ext cx="580998" cy="400504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610823" y="5835144"/>
            <a:ext cx="0" cy="400504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741071" y="5835144"/>
            <a:ext cx="580998" cy="400504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53347" y="6199914"/>
            <a:ext cx="30885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&gt; 2,500,000 parts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7289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581"/>
            <a:ext cx="8229600" cy="968279"/>
          </a:xfrm>
        </p:spPr>
        <p:txBody>
          <a:bodyPr/>
          <a:lstStyle/>
          <a:p>
            <a:r>
              <a:rPr lang="en-US" dirty="0" smtClean="0"/>
              <a:t>Predator / Prey</a:t>
            </a:r>
            <a:endParaRPr lang="en-US" dirty="0"/>
          </a:p>
        </p:txBody>
      </p:sp>
      <p:pic>
        <p:nvPicPr>
          <p:cNvPr id="3" name="Picture 2" descr="Marine-food-we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9" y="810600"/>
            <a:ext cx="8765620" cy="584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3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6845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 code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2102" y="698780"/>
            <a:ext cx="6252604" cy="3046988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c</a:t>
            </a:r>
            <a:r>
              <a:rPr lang="en-US" sz="2400" dirty="0" smtClean="0">
                <a:latin typeface="Courier"/>
                <a:cs typeface="Courier"/>
              </a:rPr>
              <a:t>lass Organism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String        </a:t>
            </a:r>
            <a:r>
              <a:rPr lang="en-US" sz="2400" dirty="0" err="1" smtClean="0">
                <a:latin typeface="Courier"/>
                <a:cs typeface="Courier"/>
              </a:rPr>
              <a:t>commonName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String        </a:t>
            </a:r>
            <a:r>
              <a:rPr lang="en-US" sz="2400" dirty="0" err="1" smtClean="0">
                <a:latin typeface="Courier"/>
                <a:cs typeface="Courier"/>
              </a:rPr>
              <a:t>scientificName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float         lifespan;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float         weight;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... (hundreds more)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Set&lt;Organism&gt; </a:t>
            </a:r>
            <a:r>
              <a:rPr lang="en-US" sz="2400" dirty="0" err="1" smtClean="0">
                <a:latin typeface="Courier"/>
                <a:cs typeface="Courier"/>
              </a:rPr>
              <a:t>preysOn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54950" y="4030798"/>
            <a:ext cx="2792655" cy="2163223"/>
            <a:chOff x="225068" y="3866447"/>
            <a:chExt cx="2792655" cy="2163223"/>
          </a:xfrm>
        </p:grpSpPr>
        <p:sp>
          <p:nvSpPr>
            <p:cNvPr id="5" name="TextBox 4"/>
            <p:cNvSpPr txBox="1"/>
            <p:nvPr/>
          </p:nvSpPr>
          <p:spPr>
            <a:xfrm>
              <a:off x="457200" y="3866447"/>
              <a:ext cx="2339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"/>
                  <a:cs typeface="Courier"/>
                </a:rPr>
                <a:t>Organism shark</a:t>
              </a:r>
              <a:endParaRPr lang="en-US" sz="2000" dirty="0">
                <a:latin typeface="Courier"/>
                <a:cs typeface="Courier"/>
              </a:endParaRPr>
            </a:p>
          </p:txBody>
        </p:sp>
        <p:pic>
          <p:nvPicPr>
            <p:cNvPr id="6" name="Picture 5" descr="shark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068" y="4373010"/>
              <a:ext cx="2792655" cy="16566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5601005" y="4026268"/>
            <a:ext cx="3261158" cy="1978614"/>
            <a:chOff x="5571123" y="3861917"/>
            <a:chExt cx="3261158" cy="1978614"/>
          </a:xfrm>
        </p:grpSpPr>
        <p:pic>
          <p:nvPicPr>
            <p:cNvPr id="7" name="Picture 6" descr="seal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1123" y="4373010"/>
              <a:ext cx="3261158" cy="14675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5923882" y="3861917"/>
              <a:ext cx="21855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"/>
                  <a:cs typeface="Courier"/>
                </a:rPr>
                <a:t>Organism seal</a:t>
              </a:r>
              <a:endParaRPr lang="en-US" sz="2000" dirty="0">
                <a:latin typeface="Courier"/>
                <a:cs typeface="Courier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50953" y="6356141"/>
            <a:ext cx="535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s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hark.preysOn.add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(seal);</a:t>
            </a:r>
            <a:endParaRPr lang="en-US" sz="28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47605" y="5770992"/>
            <a:ext cx="2553400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87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76621"/>
            <a:ext cx="8229600" cy="1143000"/>
          </a:xfrm>
        </p:spPr>
        <p:txBody>
          <a:bodyPr/>
          <a:lstStyle/>
          <a:p>
            <a:r>
              <a:rPr lang="en-US" dirty="0" smtClean="0"/>
              <a:t>That isn’t great O-O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936" y="1066379"/>
            <a:ext cx="8838806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Organism class does 2 things</a:t>
            </a:r>
          </a:p>
          <a:p>
            <a:pPr lvl="1"/>
            <a:r>
              <a:rPr lang="en-US" dirty="0" smtClean="0"/>
              <a:t>Models an organism</a:t>
            </a:r>
          </a:p>
          <a:p>
            <a:pPr lvl="1"/>
            <a:r>
              <a:rPr lang="en-US" dirty="0" smtClean="0"/>
              <a:t>Maintains graph structure</a:t>
            </a:r>
          </a:p>
          <a:p>
            <a:pPr lvl="1"/>
            <a:r>
              <a:rPr lang="en-US" dirty="0" smtClean="0"/>
              <a:t>Graph programmers don</a:t>
            </a:r>
            <a:r>
              <a:rPr lang="fr-FR" dirty="0" smtClean="0"/>
              <a:t>’</a:t>
            </a:r>
            <a:r>
              <a:rPr lang="en-US" dirty="0" smtClean="0"/>
              <a:t>t care about organisms</a:t>
            </a:r>
          </a:p>
          <a:p>
            <a:pPr lvl="1"/>
            <a:r>
              <a:rPr lang="en-US" dirty="0" smtClean="0"/>
              <a:t>Biologists don</a:t>
            </a:r>
            <a:r>
              <a:rPr lang="fr-FR" dirty="0" smtClean="0"/>
              <a:t>’</a:t>
            </a:r>
            <a:r>
              <a:rPr lang="en-US" dirty="0" smtClean="0"/>
              <a:t>t care about graphs</a:t>
            </a:r>
          </a:p>
          <a:p>
            <a:r>
              <a:rPr lang="en-US" sz="2800" dirty="0" smtClean="0"/>
              <a:t>Organism code should be just about organisms</a:t>
            </a:r>
          </a:p>
          <a:p>
            <a:r>
              <a:rPr lang="en-US" sz="2800" dirty="0" smtClean="0"/>
              <a:t>Graph code should just do graph stuff</a:t>
            </a:r>
          </a:p>
          <a:p>
            <a:pPr lvl="1"/>
            <a:r>
              <a:rPr lang="en-US" dirty="0" smtClean="0"/>
              <a:t>Detect loops</a:t>
            </a:r>
          </a:p>
          <a:p>
            <a:pPr lvl="1"/>
            <a:r>
              <a:rPr lang="en-US" dirty="0" smtClean="0"/>
              <a:t>Analyze complexity</a:t>
            </a:r>
          </a:p>
          <a:p>
            <a:pPr lvl="1"/>
            <a:r>
              <a:rPr lang="en-US" dirty="0" smtClean="0"/>
              <a:t>Find interesting structures</a:t>
            </a:r>
          </a:p>
        </p:txBody>
      </p:sp>
    </p:spTree>
    <p:extLst>
      <p:ext uri="{BB962C8B-B14F-4D97-AF65-F5344CB8AC3E}">
        <p14:creationId xmlns:p14="http://schemas.microsoft.com/office/powerpoint/2010/main" val="362172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2782"/>
            <a:ext cx="8229600" cy="1143000"/>
          </a:xfrm>
        </p:spPr>
        <p:txBody>
          <a:bodyPr/>
          <a:lstStyle/>
          <a:p>
            <a:r>
              <a:rPr lang="en-US" dirty="0" smtClean="0"/>
              <a:t>Better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74451"/>
            <a:ext cx="8229600" cy="1451712"/>
          </a:xfrm>
        </p:spPr>
        <p:txBody>
          <a:bodyPr/>
          <a:lstStyle/>
          <a:p>
            <a:r>
              <a:rPr lang="en-US" dirty="0" smtClean="0"/>
              <a:t>Separates graph code from biology code</a:t>
            </a:r>
          </a:p>
          <a:p>
            <a:r>
              <a:rPr lang="en-US" dirty="0" smtClean="0"/>
              <a:t>Node only builds graphs of organisms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2675" y="906242"/>
            <a:ext cx="8606911" cy="3477875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c</a:t>
            </a:r>
            <a:r>
              <a:rPr lang="en-US" sz="2000" dirty="0" smtClean="0">
                <a:latin typeface="Courier"/>
                <a:cs typeface="Courier"/>
              </a:rPr>
              <a:t>lass Node {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Organism     organism;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Set&lt;Node&gt;    neighbors;</a:t>
            </a:r>
          </a:p>
          <a:p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Organism </a:t>
            </a:r>
            <a:r>
              <a:rPr lang="en-US" sz="2000" dirty="0" err="1" smtClean="0">
                <a:latin typeface="Courier"/>
                <a:cs typeface="Courier"/>
              </a:rPr>
              <a:t>getOrganism</a:t>
            </a:r>
            <a:r>
              <a:rPr lang="en-US" sz="2000" dirty="0" smtClean="0">
                <a:latin typeface="Courier"/>
                <a:cs typeface="Courier"/>
              </a:rPr>
              <a:t>() { return organism; }</a:t>
            </a:r>
            <a:endParaRPr lang="en-US" sz="2000" dirty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  void </a:t>
            </a:r>
            <a:r>
              <a:rPr lang="en-US" sz="2000" dirty="0" err="1" smtClean="0">
                <a:latin typeface="Courier"/>
                <a:cs typeface="Courier"/>
              </a:rPr>
              <a:t>addNeighbor</a:t>
            </a:r>
            <a:r>
              <a:rPr lang="en-US" sz="2000" dirty="0" smtClean="0">
                <a:latin typeface="Courier"/>
                <a:cs typeface="Courier"/>
              </a:rPr>
              <a:t>(</a:t>
            </a:r>
            <a:r>
              <a:rPr lang="en-US" sz="2000" dirty="0">
                <a:latin typeface="Courier"/>
                <a:cs typeface="Courier"/>
              </a:rPr>
              <a:t>Node </a:t>
            </a:r>
            <a:r>
              <a:rPr lang="en-US" sz="2000" dirty="0" smtClean="0">
                <a:latin typeface="Courier"/>
                <a:cs typeface="Courier"/>
              </a:rPr>
              <a:t>node) { }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void </a:t>
            </a:r>
            <a:r>
              <a:rPr lang="en-US" sz="2000" dirty="0" err="1" smtClean="0">
                <a:latin typeface="Courier"/>
                <a:cs typeface="Courier"/>
              </a:rPr>
              <a:t>removeNeighbor</a:t>
            </a:r>
            <a:r>
              <a:rPr lang="en-US" sz="2000" dirty="0" smtClean="0">
                <a:latin typeface="Courier"/>
                <a:cs typeface="Courier"/>
              </a:rPr>
              <a:t>(</a:t>
            </a:r>
            <a:r>
              <a:rPr lang="en-US" sz="2000" dirty="0">
                <a:latin typeface="Courier"/>
                <a:cs typeface="Courier"/>
              </a:rPr>
              <a:t>Node </a:t>
            </a:r>
            <a:r>
              <a:rPr lang="en-US" sz="2000" dirty="0" smtClean="0">
                <a:latin typeface="Courier"/>
                <a:cs typeface="Courier"/>
              </a:rPr>
              <a:t>node</a:t>
            </a:r>
            <a:r>
              <a:rPr lang="en-US" sz="2000" dirty="0">
                <a:latin typeface="Courier"/>
                <a:cs typeface="Courier"/>
              </a:rPr>
              <a:t>) { </a:t>
            </a:r>
            <a:r>
              <a:rPr lang="en-US" sz="2000" dirty="0" smtClean="0">
                <a:latin typeface="Courier"/>
                <a:cs typeface="Courier"/>
              </a:rPr>
              <a:t>}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ArrayList</a:t>
            </a:r>
            <a:r>
              <a:rPr lang="en-US" sz="2000" dirty="0" smtClean="0">
                <a:latin typeface="Courier"/>
                <a:cs typeface="Courier"/>
              </a:rPr>
              <a:t>&lt;Node&gt; </a:t>
            </a:r>
            <a:r>
              <a:rPr lang="en-US" sz="2000" dirty="0" err="1" smtClean="0">
                <a:latin typeface="Courier"/>
                <a:cs typeface="Courier"/>
              </a:rPr>
              <a:t>getShortestPathTo</a:t>
            </a:r>
            <a:r>
              <a:rPr lang="en-US" sz="2000" dirty="0" smtClean="0">
                <a:latin typeface="Courier"/>
                <a:cs typeface="Courier"/>
              </a:rPr>
              <a:t>(Node n) { }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Set&lt;Node&gt; </a:t>
            </a:r>
            <a:r>
              <a:rPr lang="en-US" sz="2000" dirty="0" err="1" smtClean="0">
                <a:latin typeface="Courier"/>
                <a:cs typeface="Courier"/>
              </a:rPr>
              <a:t>getNeighbors</a:t>
            </a:r>
            <a:r>
              <a:rPr lang="en-US" sz="2000" dirty="0" smtClean="0">
                <a:latin typeface="Courier"/>
                <a:cs typeface="Courier"/>
              </a:rPr>
              <a:t>(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radius) { }</a:t>
            </a:r>
            <a:endParaRPr lang="en-US" sz="2000" dirty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  static Set&lt;Set&lt;Node&gt;&gt; </a:t>
            </a:r>
            <a:r>
              <a:rPr lang="en-US" sz="2000" dirty="0" err="1" smtClean="0">
                <a:latin typeface="Courier"/>
                <a:cs typeface="Courier"/>
              </a:rPr>
              <a:t>getCliques</a:t>
            </a:r>
            <a:r>
              <a:rPr lang="en-US" sz="2000" dirty="0" smtClean="0">
                <a:latin typeface="Courier"/>
                <a:cs typeface="Courier"/>
              </a:rPr>
              <a:t>(Set&lt;Node&gt; graph) { }</a:t>
            </a:r>
          </a:p>
          <a:p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8256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/>
          <a:lstStyle/>
          <a:p>
            <a:r>
              <a:rPr lang="en-US" dirty="0" smtClean="0"/>
              <a:t>Not This Kind of Graph</a:t>
            </a:r>
            <a:endParaRPr lang="en-US" dirty="0"/>
          </a:p>
        </p:txBody>
      </p:sp>
      <p:pic>
        <p:nvPicPr>
          <p:cNvPr id="5" name="Picture 4" descr="wrong_grap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62" y="1160948"/>
            <a:ext cx="7049696" cy="499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65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2782"/>
            <a:ext cx="8229600" cy="1143000"/>
          </a:xfrm>
        </p:spPr>
        <p:txBody>
          <a:bodyPr/>
          <a:lstStyle/>
          <a:p>
            <a:r>
              <a:rPr lang="en-US" dirty="0" smtClean="0"/>
              <a:t>Better but dangerous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1870"/>
            <a:ext cx="8229600" cy="1451712"/>
          </a:xfrm>
        </p:spPr>
        <p:txBody>
          <a:bodyPr/>
          <a:lstStyle/>
          <a:p>
            <a:r>
              <a:rPr lang="en-US" dirty="0" smtClean="0"/>
              <a:t>Node can build graphs of anything</a:t>
            </a:r>
          </a:p>
          <a:p>
            <a:r>
              <a:rPr lang="en-US" dirty="0" smtClean="0"/>
              <a:t>Have to cast Object returned by </a:t>
            </a:r>
            <a:r>
              <a:rPr lang="en-US" dirty="0" err="1" smtClean="0"/>
              <a:t>getData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2675" y="906242"/>
            <a:ext cx="8606911" cy="4093428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c</a:t>
            </a:r>
            <a:r>
              <a:rPr lang="en-US" sz="2000" dirty="0" smtClean="0">
                <a:latin typeface="Courier"/>
                <a:cs typeface="Courier"/>
              </a:rPr>
              <a:t>lass Node {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Organism     organism;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Set&lt;Node&gt;    neighbors;</a:t>
            </a:r>
          </a:p>
          <a:p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Organism </a:t>
            </a:r>
            <a:r>
              <a:rPr lang="en-US" sz="2000" dirty="0" err="1" smtClean="0">
                <a:latin typeface="Courier"/>
                <a:cs typeface="Courier"/>
              </a:rPr>
              <a:t>getOrganism</a:t>
            </a:r>
            <a:r>
              <a:rPr lang="en-US" sz="2000" dirty="0" smtClean="0">
                <a:latin typeface="Courier"/>
                <a:cs typeface="Courier"/>
              </a:rPr>
              <a:t>() { return organism; }</a:t>
            </a:r>
          </a:p>
          <a:p>
            <a:endParaRPr lang="en-US" sz="2000" dirty="0">
              <a:latin typeface="Courier"/>
              <a:cs typeface="Courier"/>
            </a:endParaRPr>
          </a:p>
          <a:p>
            <a:endParaRPr lang="en-US" sz="2000" dirty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  void </a:t>
            </a:r>
            <a:r>
              <a:rPr lang="en-US" sz="2000" dirty="0" err="1" smtClean="0">
                <a:latin typeface="Courier"/>
                <a:cs typeface="Courier"/>
              </a:rPr>
              <a:t>addNeighbor</a:t>
            </a:r>
            <a:r>
              <a:rPr lang="en-US" sz="2000" dirty="0" smtClean="0">
                <a:latin typeface="Courier"/>
                <a:cs typeface="Courier"/>
              </a:rPr>
              <a:t>(</a:t>
            </a:r>
            <a:r>
              <a:rPr lang="en-US" sz="2000" dirty="0">
                <a:latin typeface="Courier"/>
                <a:cs typeface="Courier"/>
              </a:rPr>
              <a:t>Node </a:t>
            </a:r>
            <a:r>
              <a:rPr lang="en-US" sz="2000" dirty="0" smtClean="0">
                <a:latin typeface="Courier"/>
                <a:cs typeface="Courier"/>
              </a:rPr>
              <a:t>node) { }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void </a:t>
            </a:r>
            <a:r>
              <a:rPr lang="en-US" sz="2000" dirty="0" err="1" smtClean="0">
                <a:latin typeface="Courier"/>
                <a:cs typeface="Courier"/>
              </a:rPr>
              <a:t>removeNeighbor</a:t>
            </a:r>
            <a:r>
              <a:rPr lang="en-US" sz="2000" dirty="0" smtClean="0">
                <a:latin typeface="Courier"/>
                <a:cs typeface="Courier"/>
              </a:rPr>
              <a:t>(</a:t>
            </a:r>
            <a:r>
              <a:rPr lang="en-US" sz="2000" dirty="0">
                <a:latin typeface="Courier"/>
                <a:cs typeface="Courier"/>
              </a:rPr>
              <a:t>Node </a:t>
            </a:r>
            <a:r>
              <a:rPr lang="en-US" sz="2000" dirty="0" smtClean="0">
                <a:latin typeface="Courier"/>
                <a:cs typeface="Courier"/>
              </a:rPr>
              <a:t>node</a:t>
            </a:r>
            <a:r>
              <a:rPr lang="en-US" sz="2000" dirty="0">
                <a:latin typeface="Courier"/>
                <a:cs typeface="Courier"/>
              </a:rPr>
              <a:t>) { </a:t>
            </a:r>
            <a:r>
              <a:rPr lang="en-US" sz="2000" dirty="0" smtClean="0">
                <a:latin typeface="Courier"/>
                <a:cs typeface="Courier"/>
              </a:rPr>
              <a:t>}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ArrayList</a:t>
            </a:r>
            <a:r>
              <a:rPr lang="en-US" sz="2000" dirty="0" smtClean="0">
                <a:latin typeface="Courier"/>
                <a:cs typeface="Courier"/>
              </a:rPr>
              <a:t>&lt;Node&gt; </a:t>
            </a:r>
            <a:r>
              <a:rPr lang="en-US" sz="2000" dirty="0" err="1" smtClean="0">
                <a:latin typeface="Courier"/>
                <a:cs typeface="Courier"/>
              </a:rPr>
              <a:t>getShortestPathTo</a:t>
            </a:r>
            <a:r>
              <a:rPr lang="en-US" sz="2000" dirty="0" smtClean="0">
                <a:latin typeface="Courier"/>
                <a:cs typeface="Courier"/>
              </a:rPr>
              <a:t>(Node n) { }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Set&lt;Node&gt; </a:t>
            </a:r>
            <a:r>
              <a:rPr lang="en-US" sz="2000" dirty="0" err="1" smtClean="0">
                <a:latin typeface="Courier"/>
                <a:cs typeface="Courier"/>
              </a:rPr>
              <a:t>getNeighbors</a:t>
            </a:r>
            <a:r>
              <a:rPr lang="en-US" sz="2000" dirty="0" smtClean="0">
                <a:latin typeface="Courier"/>
                <a:cs typeface="Courier"/>
              </a:rPr>
              <a:t>(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radius) { }</a:t>
            </a:r>
            <a:endParaRPr lang="en-US" sz="2000" dirty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  static Set&lt;Set&lt;Node&gt;&gt; </a:t>
            </a:r>
            <a:r>
              <a:rPr lang="en-US" sz="2000" dirty="0" err="1" smtClean="0">
                <a:latin typeface="Courier"/>
                <a:cs typeface="Courier"/>
              </a:rPr>
              <a:t>getCliques</a:t>
            </a:r>
            <a:r>
              <a:rPr lang="en-US" sz="2000" dirty="0" smtClean="0">
                <a:latin typeface="Courier"/>
                <a:cs typeface="Courier"/>
              </a:rPr>
              <a:t>(Set&lt;Node&gt; graph) { }</a:t>
            </a:r>
          </a:p>
          <a:p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57200" y="1158162"/>
            <a:ext cx="6555864" cy="523220"/>
            <a:chOff x="457200" y="1158162"/>
            <a:chExt cx="6555864" cy="523220"/>
          </a:xfrm>
        </p:grpSpPr>
        <p:grpSp>
          <p:nvGrpSpPr>
            <p:cNvPr id="8" name="Group 7"/>
            <p:cNvGrpSpPr/>
            <p:nvPr/>
          </p:nvGrpSpPr>
          <p:grpSpPr>
            <a:xfrm>
              <a:off x="457200" y="1350997"/>
              <a:ext cx="3596291" cy="262835"/>
              <a:chOff x="3026607" y="6126163"/>
              <a:chExt cx="1364675" cy="534254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3026607" y="6126163"/>
                <a:ext cx="1364675" cy="53425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H="1">
                <a:off x="3026607" y="6126163"/>
                <a:ext cx="1364675" cy="53425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4242654" y="1158162"/>
              <a:ext cx="27704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8000"/>
                  </a:solidFill>
                  <a:latin typeface="Courier"/>
                  <a:cs typeface="Courier"/>
                </a:rPr>
                <a:t>Object data;</a:t>
              </a:r>
              <a:endParaRPr lang="en-US" sz="2800" b="1" dirty="0">
                <a:solidFill>
                  <a:srgbClr val="008000"/>
                </a:solidFill>
                <a:latin typeface="Courier"/>
                <a:cs typeface="Courier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5760" y="2236936"/>
            <a:ext cx="7295462" cy="744184"/>
            <a:chOff x="405760" y="2236936"/>
            <a:chExt cx="7295462" cy="744184"/>
          </a:xfrm>
        </p:grpSpPr>
        <p:grpSp>
          <p:nvGrpSpPr>
            <p:cNvPr id="12" name="Group 11"/>
            <p:cNvGrpSpPr/>
            <p:nvPr/>
          </p:nvGrpSpPr>
          <p:grpSpPr>
            <a:xfrm>
              <a:off x="457200" y="2236936"/>
              <a:ext cx="6729612" cy="262835"/>
              <a:chOff x="3026607" y="6126163"/>
              <a:chExt cx="2553668" cy="534254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3026607" y="6126163"/>
                <a:ext cx="2553668" cy="44914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3026607" y="6126163"/>
                <a:ext cx="2553668" cy="53425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405760" y="2457900"/>
              <a:ext cx="72954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8000"/>
                  </a:solidFill>
                  <a:latin typeface="Courier"/>
                  <a:cs typeface="Courier"/>
                </a:rPr>
                <a:t>Object </a:t>
              </a:r>
              <a:r>
                <a:rPr lang="en-US" sz="2800" b="1" dirty="0" err="1" smtClean="0">
                  <a:solidFill>
                    <a:srgbClr val="008000"/>
                  </a:solidFill>
                  <a:latin typeface="Courier"/>
                  <a:cs typeface="Courier"/>
                </a:rPr>
                <a:t>getData</a:t>
              </a:r>
              <a:r>
                <a:rPr lang="en-US" sz="2800" b="1" dirty="0" smtClean="0">
                  <a:solidFill>
                    <a:srgbClr val="008000"/>
                  </a:solidFill>
                  <a:latin typeface="Courier"/>
                  <a:cs typeface="Courier"/>
                </a:rPr>
                <a:t>() { return data; }</a:t>
              </a:r>
              <a:endParaRPr lang="en-US" sz="2800" b="1" dirty="0">
                <a:solidFill>
                  <a:srgbClr val="008000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4047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2782"/>
            <a:ext cx="8229600" cy="1143000"/>
          </a:xfrm>
        </p:spPr>
        <p:txBody>
          <a:bodyPr/>
          <a:lstStyle/>
          <a:p>
            <a:r>
              <a:rPr lang="en-US" dirty="0" smtClean="0"/>
              <a:t>Best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1870"/>
            <a:ext cx="8229600" cy="1451712"/>
          </a:xfrm>
        </p:spPr>
        <p:txBody>
          <a:bodyPr>
            <a:normAutofit/>
          </a:bodyPr>
          <a:lstStyle/>
          <a:p>
            <a:r>
              <a:rPr lang="en-US" dirty="0" smtClean="0"/>
              <a:t>Node can build graphs of anything</a:t>
            </a:r>
          </a:p>
          <a:p>
            <a:r>
              <a:rPr lang="en-US" dirty="0" smtClean="0"/>
              <a:t>No casting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139" y="636042"/>
            <a:ext cx="8836610" cy="4093428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c</a:t>
            </a:r>
            <a:r>
              <a:rPr lang="en-US" sz="2000" dirty="0" smtClean="0">
                <a:latin typeface="Courier"/>
                <a:cs typeface="Courier"/>
              </a:rPr>
              <a:t>lass Node&lt;T&gt; {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T               data;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Set&lt;Node&lt;T&gt;&gt;    neighbors;</a:t>
            </a:r>
          </a:p>
          <a:p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  Node(T data) { </a:t>
            </a:r>
            <a:r>
              <a:rPr lang="en-US" sz="2000" dirty="0" err="1" smtClean="0">
                <a:latin typeface="Courier"/>
                <a:cs typeface="Courier"/>
              </a:rPr>
              <a:t>this.data</a:t>
            </a:r>
            <a:r>
              <a:rPr lang="en-US" sz="2000" dirty="0" smtClean="0">
                <a:latin typeface="Courier"/>
                <a:cs typeface="Courier"/>
              </a:rPr>
              <a:t> = data; }</a:t>
            </a:r>
            <a:endParaRPr lang="en-US" sz="2000" dirty="0">
              <a:latin typeface="Courier"/>
              <a:cs typeface="Courier"/>
            </a:endParaRPr>
          </a:p>
          <a:p>
            <a:endParaRPr lang="en-US" sz="2000" dirty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  void </a:t>
            </a:r>
            <a:r>
              <a:rPr lang="en-US" sz="2000" dirty="0" err="1" smtClean="0">
                <a:latin typeface="Courier"/>
                <a:cs typeface="Courier"/>
              </a:rPr>
              <a:t>addNeighbor</a:t>
            </a:r>
            <a:r>
              <a:rPr lang="en-US" sz="2000" dirty="0" smtClean="0">
                <a:latin typeface="Courier"/>
                <a:cs typeface="Courier"/>
              </a:rPr>
              <a:t>(Node</a:t>
            </a:r>
            <a:r>
              <a:rPr lang="en-US" sz="2000" dirty="0">
                <a:latin typeface="Courier"/>
                <a:cs typeface="Courier"/>
              </a:rPr>
              <a:t>&lt;</a:t>
            </a:r>
            <a:r>
              <a:rPr lang="en-US" sz="2000" dirty="0" smtClean="0">
                <a:latin typeface="Courier"/>
                <a:cs typeface="Courier"/>
              </a:rPr>
              <a:t>T&gt; node) { }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void </a:t>
            </a:r>
            <a:r>
              <a:rPr lang="en-US" sz="2000" dirty="0" err="1" smtClean="0">
                <a:latin typeface="Courier"/>
                <a:cs typeface="Courier"/>
              </a:rPr>
              <a:t>removeNeighbor</a:t>
            </a:r>
            <a:r>
              <a:rPr lang="en-US" sz="2000" dirty="0" smtClean="0">
                <a:latin typeface="Courier"/>
                <a:cs typeface="Courier"/>
              </a:rPr>
              <a:t>(Node</a:t>
            </a:r>
            <a:r>
              <a:rPr lang="en-US" sz="2000" dirty="0">
                <a:latin typeface="Courier"/>
                <a:cs typeface="Courier"/>
              </a:rPr>
              <a:t>&lt;T&gt; </a:t>
            </a:r>
            <a:r>
              <a:rPr lang="en-US" sz="2000" dirty="0" smtClean="0">
                <a:latin typeface="Courier"/>
                <a:cs typeface="Courier"/>
              </a:rPr>
              <a:t>node</a:t>
            </a:r>
            <a:r>
              <a:rPr lang="en-US" sz="2000" dirty="0">
                <a:latin typeface="Courier"/>
                <a:cs typeface="Courier"/>
              </a:rPr>
              <a:t>) { </a:t>
            </a:r>
            <a:r>
              <a:rPr lang="en-US" sz="2000" dirty="0" smtClean="0">
                <a:latin typeface="Courier"/>
                <a:cs typeface="Courier"/>
              </a:rPr>
              <a:t>}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ArrayList</a:t>
            </a:r>
            <a:r>
              <a:rPr lang="en-US" sz="2000" dirty="0" smtClean="0">
                <a:latin typeface="Courier"/>
                <a:cs typeface="Courier"/>
              </a:rPr>
              <a:t>&lt;Node</a:t>
            </a:r>
            <a:r>
              <a:rPr lang="en-US" sz="2000" dirty="0">
                <a:latin typeface="Courier"/>
                <a:cs typeface="Courier"/>
              </a:rPr>
              <a:t>&lt;</a:t>
            </a:r>
            <a:r>
              <a:rPr lang="en-US" sz="2000" dirty="0" smtClean="0">
                <a:latin typeface="Courier"/>
                <a:cs typeface="Courier"/>
              </a:rPr>
              <a:t>T&gt;&gt; </a:t>
            </a:r>
            <a:r>
              <a:rPr lang="en-US" sz="2000" dirty="0" err="1" smtClean="0">
                <a:latin typeface="Courier"/>
                <a:cs typeface="Courier"/>
              </a:rPr>
              <a:t>getShortestPathTo</a:t>
            </a:r>
            <a:r>
              <a:rPr lang="en-US" sz="2000" dirty="0" smtClean="0">
                <a:latin typeface="Courier"/>
                <a:cs typeface="Courier"/>
              </a:rPr>
              <a:t>(Node</a:t>
            </a:r>
            <a:r>
              <a:rPr lang="en-US" sz="2000" dirty="0">
                <a:latin typeface="Courier"/>
                <a:cs typeface="Courier"/>
              </a:rPr>
              <a:t>&lt;T&gt; </a:t>
            </a:r>
            <a:r>
              <a:rPr lang="en-US" sz="2000" dirty="0" smtClean="0">
                <a:latin typeface="Courier"/>
                <a:cs typeface="Courier"/>
              </a:rPr>
              <a:t>n) { }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Set&lt;Node</a:t>
            </a:r>
            <a:r>
              <a:rPr lang="en-US" sz="2000" dirty="0">
                <a:latin typeface="Courier"/>
                <a:cs typeface="Courier"/>
              </a:rPr>
              <a:t>&lt;</a:t>
            </a:r>
            <a:r>
              <a:rPr lang="en-US" sz="2000" dirty="0" smtClean="0">
                <a:latin typeface="Courier"/>
                <a:cs typeface="Courier"/>
              </a:rPr>
              <a:t>T&gt;&gt; </a:t>
            </a:r>
            <a:r>
              <a:rPr lang="en-US" sz="2000" dirty="0" err="1" smtClean="0">
                <a:latin typeface="Courier"/>
                <a:cs typeface="Courier"/>
              </a:rPr>
              <a:t>getNeighbors</a:t>
            </a:r>
            <a:r>
              <a:rPr lang="en-US" sz="2000" dirty="0" smtClean="0">
                <a:latin typeface="Courier"/>
                <a:cs typeface="Courier"/>
              </a:rPr>
              <a:t>(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radius) { }</a:t>
            </a:r>
            <a:endParaRPr lang="en-US" sz="2000" dirty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  static Set&lt;Set&lt;Node&lt;T&gt;&gt;&gt; 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</a:t>
            </a:r>
            <a:r>
              <a:rPr lang="en-US" sz="2000" dirty="0" err="1" smtClean="0">
                <a:latin typeface="Courier"/>
                <a:cs typeface="Courier"/>
              </a:rPr>
              <a:t>getCliques</a:t>
            </a:r>
            <a:r>
              <a:rPr lang="en-US" sz="2000" dirty="0" smtClean="0">
                <a:latin typeface="Courier"/>
                <a:cs typeface="Courier"/>
              </a:rPr>
              <a:t>(Set&lt;Node&lt;T&gt;&gt; graph) { }</a:t>
            </a:r>
          </a:p>
          <a:p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07123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43710"/>
            <a:ext cx="8229600" cy="1143000"/>
          </a:xfrm>
        </p:spPr>
        <p:txBody>
          <a:bodyPr/>
          <a:lstStyle/>
          <a:p>
            <a:r>
              <a:rPr lang="en-US" dirty="0" smtClean="0"/>
              <a:t>Now Node is generic, like </a:t>
            </a:r>
            <a:r>
              <a:rPr lang="en-US" dirty="0" err="1" smtClean="0"/>
              <a:t>HashSet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77906" y="1143895"/>
            <a:ext cx="8229600" cy="4525963"/>
          </a:xfrm>
        </p:spPr>
        <p:txBody>
          <a:bodyPr/>
          <a:lstStyle/>
          <a:p>
            <a:r>
              <a:rPr lang="en-US" dirty="0" smtClean="0"/>
              <a:t>You can do this: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 can do this: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7906" y="1815608"/>
            <a:ext cx="8716681" cy="1815882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Robot r2d2 = new Robot(); Robot c3po = new Robot();</a:t>
            </a:r>
          </a:p>
          <a:p>
            <a:r>
              <a:rPr lang="en-US" sz="2800" dirty="0">
                <a:solidFill>
                  <a:srgbClr val="0000FF"/>
                </a:solidFill>
              </a:rPr>
              <a:t>Node&lt;Robot&gt; </a:t>
            </a:r>
            <a:r>
              <a:rPr lang="en-US" sz="2800" dirty="0" err="1">
                <a:solidFill>
                  <a:srgbClr val="0000FF"/>
                </a:solidFill>
              </a:rPr>
              <a:t>robonode</a:t>
            </a:r>
            <a:r>
              <a:rPr lang="en-US" sz="2800" dirty="0">
                <a:solidFill>
                  <a:srgbClr val="0000FF"/>
                </a:solidFill>
              </a:rPr>
              <a:t> = new Node&lt;Robot&gt;(r2d2)</a:t>
            </a:r>
            <a:r>
              <a:rPr lang="en-US" sz="2800" dirty="0" smtClean="0">
                <a:solidFill>
                  <a:srgbClr val="0000FF"/>
                </a:solidFill>
              </a:rPr>
              <a:t>;</a:t>
            </a:r>
          </a:p>
          <a:p>
            <a:r>
              <a:rPr lang="en-US" sz="2800" dirty="0">
                <a:solidFill>
                  <a:srgbClr val="0000FF"/>
                </a:solidFill>
              </a:rPr>
              <a:t>Node&lt;Robot&gt; </a:t>
            </a:r>
            <a:r>
              <a:rPr lang="en-US" sz="2800" dirty="0" err="1" smtClean="0">
                <a:solidFill>
                  <a:srgbClr val="0000FF"/>
                </a:solidFill>
              </a:rPr>
              <a:t>otherRobonode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</a:rPr>
              <a:t>= new Node&lt;Robot&gt;</a:t>
            </a:r>
            <a:r>
              <a:rPr lang="en-US" sz="2800" dirty="0" smtClean="0">
                <a:solidFill>
                  <a:srgbClr val="0000FF"/>
                </a:solidFill>
              </a:rPr>
              <a:t>(c3po);</a:t>
            </a:r>
          </a:p>
          <a:p>
            <a:r>
              <a:rPr lang="en-US" sz="2800" dirty="0" err="1" smtClean="0">
                <a:solidFill>
                  <a:srgbClr val="0000FF"/>
                </a:solidFill>
              </a:rPr>
              <a:t>robonode.addNeighbor</a:t>
            </a:r>
            <a:r>
              <a:rPr lang="en-US" sz="2800" dirty="0" smtClean="0">
                <a:solidFill>
                  <a:srgbClr val="0000FF"/>
                </a:solidFill>
              </a:rPr>
              <a:t>(</a:t>
            </a:r>
            <a:r>
              <a:rPr lang="en-US" sz="2800" dirty="0" err="1" smtClean="0">
                <a:solidFill>
                  <a:srgbClr val="0000FF"/>
                </a:solidFill>
              </a:rPr>
              <a:t>otherRobonode</a:t>
            </a:r>
            <a:r>
              <a:rPr lang="en-US" sz="2800" dirty="0" smtClean="0">
                <a:solidFill>
                  <a:srgbClr val="0000FF"/>
                </a:solidFill>
              </a:rPr>
              <a:t>);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906" y="4806827"/>
            <a:ext cx="8716681" cy="18158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Gene </a:t>
            </a:r>
            <a:r>
              <a:rPr lang="en-US" sz="2800" dirty="0" err="1" smtClean="0">
                <a:solidFill>
                  <a:srgbClr val="FF0000"/>
                </a:solidFill>
              </a:rPr>
              <a:t>mdm</a:t>
            </a:r>
            <a:r>
              <a:rPr lang="en-US" sz="2800" dirty="0" smtClean="0">
                <a:solidFill>
                  <a:srgbClr val="FF0000"/>
                </a:solidFill>
              </a:rPr>
              <a:t> = new Gene(); </a:t>
            </a:r>
            <a:r>
              <a:rPr lang="en-US" sz="2800" dirty="0">
                <a:solidFill>
                  <a:srgbClr val="FF0000"/>
                </a:solidFill>
              </a:rPr>
              <a:t>Gene </a:t>
            </a:r>
            <a:r>
              <a:rPr lang="en-US" sz="2800" dirty="0" smtClean="0">
                <a:solidFill>
                  <a:srgbClr val="FF0000"/>
                </a:solidFill>
              </a:rPr>
              <a:t>p53 </a:t>
            </a:r>
            <a:r>
              <a:rPr lang="en-US" sz="2800" dirty="0">
                <a:solidFill>
                  <a:srgbClr val="FF0000"/>
                </a:solidFill>
              </a:rPr>
              <a:t>= new Gene</a:t>
            </a:r>
            <a:r>
              <a:rPr lang="en-US" sz="2800" dirty="0" smtClean="0">
                <a:solidFill>
                  <a:srgbClr val="FF0000"/>
                </a:solidFill>
              </a:rPr>
              <a:t>();</a:t>
            </a:r>
          </a:p>
          <a:p>
            <a:r>
              <a:rPr lang="en-US" sz="2800" dirty="0">
                <a:solidFill>
                  <a:srgbClr val="FF0000"/>
                </a:solidFill>
              </a:rPr>
              <a:t>Node</a:t>
            </a:r>
            <a:r>
              <a:rPr lang="en-US" sz="2800" dirty="0" smtClean="0">
                <a:solidFill>
                  <a:srgbClr val="FF0000"/>
                </a:solidFill>
              </a:rPr>
              <a:t>&lt;Gene&gt; </a:t>
            </a:r>
            <a:r>
              <a:rPr lang="en-US" sz="2800" dirty="0" err="1" smtClean="0">
                <a:solidFill>
                  <a:srgbClr val="FF0000"/>
                </a:solidFill>
              </a:rPr>
              <a:t>mdmNode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= new Node</a:t>
            </a:r>
            <a:r>
              <a:rPr lang="en-US" sz="2800" dirty="0" smtClean="0">
                <a:solidFill>
                  <a:srgbClr val="FF0000"/>
                </a:solidFill>
              </a:rPr>
              <a:t>&lt;</a:t>
            </a:r>
            <a:r>
              <a:rPr lang="en-US" sz="2800" dirty="0">
                <a:solidFill>
                  <a:srgbClr val="FF0000"/>
                </a:solidFill>
              </a:rPr>
              <a:t>Gene</a:t>
            </a:r>
            <a:r>
              <a:rPr lang="en-US" sz="2800" dirty="0" smtClean="0">
                <a:solidFill>
                  <a:srgbClr val="FF0000"/>
                </a:solidFill>
              </a:rPr>
              <a:t>&gt;(</a:t>
            </a:r>
            <a:r>
              <a:rPr lang="en-US" sz="2800" dirty="0" err="1" smtClean="0">
                <a:solidFill>
                  <a:srgbClr val="FF0000"/>
                </a:solidFill>
              </a:rPr>
              <a:t>mdm</a:t>
            </a:r>
            <a:r>
              <a:rPr lang="en-US" sz="2800" dirty="0" smtClean="0">
                <a:solidFill>
                  <a:srgbClr val="FF0000"/>
                </a:solidFill>
              </a:rPr>
              <a:t>);</a:t>
            </a:r>
          </a:p>
          <a:p>
            <a:r>
              <a:rPr lang="en-US" sz="2800" dirty="0">
                <a:solidFill>
                  <a:srgbClr val="FF0000"/>
                </a:solidFill>
              </a:rPr>
              <a:t>Node</a:t>
            </a:r>
            <a:r>
              <a:rPr lang="en-US" sz="2800" dirty="0" smtClean="0">
                <a:solidFill>
                  <a:srgbClr val="FF0000"/>
                </a:solidFill>
              </a:rPr>
              <a:t>&lt;</a:t>
            </a:r>
            <a:r>
              <a:rPr lang="en-US" sz="2800" dirty="0">
                <a:solidFill>
                  <a:srgbClr val="FF0000"/>
                </a:solidFill>
              </a:rPr>
              <a:t>Gene</a:t>
            </a:r>
            <a:r>
              <a:rPr lang="en-US" sz="2800" dirty="0" smtClean="0">
                <a:solidFill>
                  <a:srgbClr val="FF0000"/>
                </a:solidFill>
              </a:rPr>
              <a:t>&gt; p53Node </a:t>
            </a:r>
            <a:r>
              <a:rPr lang="en-US" sz="2800" dirty="0">
                <a:solidFill>
                  <a:srgbClr val="FF0000"/>
                </a:solidFill>
              </a:rPr>
              <a:t>= new Node</a:t>
            </a:r>
            <a:r>
              <a:rPr lang="en-US" sz="2800" dirty="0" smtClean="0">
                <a:solidFill>
                  <a:srgbClr val="FF0000"/>
                </a:solidFill>
              </a:rPr>
              <a:t>&lt;</a:t>
            </a:r>
            <a:r>
              <a:rPr lang="en-US" sz="2800" dirty="0">
                <a:solidFill>
                  <a:srgbClr val="FF0000"/>
                </a:solidFill>
              </a:rPr>
              <a:t>Gene</a:t>
            </a:r>
            <a:r>
              <a:rPr lang="en-US" sz="2800" dirty="0" smtClean="0">
                <a:solidFill>
                  <a:srgbClr val="FF0000"/>
                </a:solidFill>
              </a:rPr>
              <a:t>&gt;(p53);</a:t>
            </a:r>
          </a:p>
          <a:p>
            <a:r>
              <a:rPr lang="en-US" sz="2800" dirty="0" err="1" smtClean="0">
                <a:solidFill>
                  <a:srgbClr val="FF0000"/>
                </a:solidFill>
              </a:rPr>
              <a:t>mdmNode.addNeighbor</a:t>
            </a:r>
            <a:r>
              <a:rPr lang="en-US" sz="2800" dirty="0" smtClean="0">
                <a:solidFill>
                  <a:srgbClr val="FF0000"/>
                </a:solidFill>
              </a:rPr>
              <a:t> (</a:t>
            </a:r>
            <a:r>
              <a:rPr lang="en-US" sz="2800" dirty="0">
                <a:solidFill>
                  <a:srgbClr val="FF0000"/>
                </a:solidFill>
              </a:rPr>
              <a:t>p53Node </a:t>
            </a:r>
            <a:r>
              <a:rPr lang="en-US" sz="2800" dirty="0" smtClean="0">
                <a:solidFill>
                  <a:srgbClr val="FF0000"/>
                </a:solidFill>
              </a:rPr>
              <a:t>);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850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22523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Special Graphs: Trees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57200" y="4633594"/>
            <a:ext cx="8229600" cy="4525963"/>
          </a:xfrm>
        </p:spPr>
        <p:txBody>
          <a:bodyPr/>
          <a:lstStyle/>
          <a:p>
            <a:r>
              <a:rPr lang="en-US" dirty="0" smtClean="0"/>
              <a:t>1 node (the root) has no edge in</a:t>
            </a:r>
          </a:p>
          <a:p>
            <a:r>
              <a:rPr lang="en-US" dirty="0" smtClean="0"/>
              <a:t>All other nodes have 1 edge in</a:t>
            </a:r>
          </a:p>
          <a:p>
            <a:r>
              <a:rPr lang="en-US" dirty="0" smtClean="0"/>
              <a:t>No loops</a:t>
            </a:r>
            <a:endParaRPr lang="en-US" dirty="0"/>
          </a:p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987856" y="1244228"/>
            <a:ext cx="982531" cy="661990"/>
          </a:xfrm>
          <a:prstGeom prst="rect">
            <a:avLst/>
          </a:prstGeom>
          <a:solidFill>
            <a:srgbClr val="0080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16" idx="2"/>
            <a:endCxn id="24" idx="0"/>
          </p:cNvCxnSpPr>
          <p:nvPr/>
        </p:nvCxnSpPr>
        <p:spPr>
          <a:xfrm>
            <a:off x="5304744" y="3060664"/>
            <a:ext cx="842457" cy="51437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156473" y="823198"/>
            <a:ext cx="630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root</a:t>
            </a:r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1534406" y="2398674"/>
            <a:ext cx="5901139" cy="661990"/>
            <a:chOff x="1534406" y="2260780"/>
            <a:chExt cx="5901139" cy="661990"/>
          </a:xfrm>
        </p:grpSpPr>
        <p:sp>
          <p:nvSpPr>
            <p:cNvPr id="14" name="Rectangle 13"/>
            <p:cNvSpPr/>
            <p:nvPr/>
          </p:nvSpPr>
          <p:spPr>
            <a:xfrm>
              <a:off x="1534406" y="2260780"/>
              <a:ext cx="982531" cy="661990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73942" y="2260780"/>
              <a:ext cx="982531" cy="661990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813478" y="2260780"/>
              <a:ext cx="982531" cy="661990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453014" y="2260780"/>
              <a:ext cx="982531" cy="661990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17791" y="3553119"/>
            <a:ext cx="7566723" cy="683908"/>
            <a:chOff x="717791" y="3553119"/>
            <a:chExt cx="7566723" cy="683908"/>
          </a:xfrm>
        </p:grpSpPr>
        <p:sp>
          <p:nvSpPr>
            <p:cNvPr id="18" name="Rectangle 17"/>
            <p:cNvSpPr/>
            <p:nvPr/>
          </p:nvSpPr>
          <p:spPr>
            <a:xfrm>
              <a:off x="717791" y="3575037"/>
              <a:ext cx="982531" cy="661990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363839" y="3575037"/>
              <a:ext cx="982531" cy="661990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009887" y="3575037"/>
              <a:ext cx="982531" cy="661990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655935" y="3575037"/>
              <a:ext cx="982531" cy="661990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301983" y="3553119"/>
              <a:ext cx="982531" cy="661990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/>
          <p:cNvCxnSpPr>
            <a:stCxn id="16" idx="2"/>
            <a:endCxn id="23" idx="0"/>
          </p:cNvCxnSpPr>
          <p:nvPr/>
        </p:nvCxnSpPr>
        <p:spPr>
          <a:xfrm flipH="1">
            <a:off x="4501153" y="3060664"/>
            <a:ext cx="803591" cy="51437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4" idx="2"/>
            <a:endCxn id="18" idx="0"/>
          </p:cNvCxnSpPr>
          <p:nvPr/>
        </p:nvCxnSpPr>
        <p:spPr>
          <a:xfrm flipH="1">
            <a:off x="1209057" y="3060664"/>
            <a:ext cx="816615" cy="51437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2"/>
            <a:endCxn id="15" idx="0"/>
          </p:cNvCxnSpPr>
          <p:nvPr/>
        </p:nvCxnSpPr>
        <p:spPr>
          <a:xfrm flipH="1">
            <a:off x="3665208" y="1906218"/>
            <a:ext cx="813914" cy="492456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0" idx="2"/>
          </p:cNvCxnSpPr>
          <p:nvPr/>
        </p:nvCxnSpPr>
        <p:spPr>
          <a:xfrm flipH="1">
            <a:off x="2516937" y="1906218"/>
            <a:ext cx="1962185" cy="492456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2"/>
            <a:endCxn id="16" idx="0"/>
          </p:cNvCxnSpPr>
          <p:nvPr/>
        </p:nvCxnSpPr>
        <p:spPr>
          <a:xfrm>
            <a:off x="4479122" y="1906218"/>
            <a:ext cx="825622" cy="492456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0" idx="2"/>
          </p:cNvCxnSpPr>
          <p:nvPr/>
        </p:nvCxnSpPr>
        <p:spPr>
          <a:xfrm>
            <a:off x="4479122" y="1906218"/>
            <a:ext cx="1973892" cy="492456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2"/>
            <a:endCxn id="19" idx="0"/>
          </p:cNvCxnSpPr>
          <p:nvPr/>
        </p:nvCxnSpPr>
        <p:spPr>
          <a:xfrm>
            <a:off x="2025672" y="3060664"/>
            <a:ext cx="829433" cy="51437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6" idx="2"/>
            <a:endCxn id="26" idx="0"/>
          </p:cNvCxnSpPr>
          <p:nvPr/>
        </p:nvCxnSpPr>
        <p:spPr>
          <a:xfrm>
            <a:off x="5304744" y="3060664"/>
            <a:ext cx="2488505" cy="492455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93806" y="4209098"/>
            <a:ext cx="8121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leaf                        </a:t>
            </a:r>
            <a:r>
              <a:rPr lang="en-US" sz="2000" dirty="0" smtClean="0"/>
              <a:t>leaf                      leaf                       leaf                    </a:t>
            </a:r>
            <a:r>
              <a:rPr lang="en-US" sz="2000" dirty="0"/>
              <a:t>leaf</a:t>
            </a:r>
          </a:p>
        </p:txBody>
      </p:sp>
    </p:spTree>
    <p:extLst>
      <p:ext uri="{BB962C8B-B14F-4D97-AF65-F5344CB8AC3E}">
        <p14:creationId xmlns:p14="http://schemas.microsoft.com/office/powerpoint/2010/main" val="4240281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22523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Special Graphs: Binary Trees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57200" y="4633594"/>
            <a:ext cx="8229600" cy="4525963"/>
          </a:xfrm>
        </p:spPr>
        <p:txBody>
          <a:bodyPr/>
          <a:lstStyle/>
          <a:p>
            <a:r>
              <a:rPr lang="en-US" dirty="0" smtClean="0"/>
              <a:t>Tree</a:t>
            </a:r>
          </a:p>
          <a:p>
            <a:r>
              <a:rPr lang="en-US" dirty="0" smtClean="0"/>
              <a:t>At most 2 edges from any node</a:t>
            </a:r>
            <a:endParaRPr lang="en-US" dirty="0"/>
          </a:p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258096" y="1244228"/>
            <a:ext cx="982531" cy="661990"/>
          </a:xfrm>
          <a:prstGeom prst="rect">
            <a:avLst/>
          </a:prstGeom>
          <a:solidFill>
            <a:srgbClr val="0080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426713" y="823198"/>
            <a:ext cx="630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root</a:t>
            </a:r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2480246" y="2398674"/>
            <a:ext cx="4261603" cy="661990"/>
            <a:chOff x="1534406" y="2260780"/>
            <a:chExt cx="4261603" cy="661990"/>
          </a:xfrm>
        </p:grpSpPr>
        <p:sp>
          <p:nvSpPr>
            <p:cNvPr id="14" name="Rectangle 13"/>
            <p:cNvSpPr/>
            <p:nvPr/>
          </p:nvSpPr>
          <p:spPr>
            <a:xfrm>
              <a:off x="1534406" y="2260780"/>
              <a:ext cx="982531" cy="661990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813478" y="2260780"/>
              <a:ext cx="982531" cy="661990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63631" y="3575037"/>
            <a:ext cx="4274627" cy="661990"/>
            <a:chOff x="717791" y="3575037"/>
            <a:chExt cx="4274627" cy="661990"/>
          </a:xfrm>
        </p:grpSpPr>
        <p:sp>
          <p:nvSpPr>
            <p:cNvPr id="18" name="Rectangle 17"/>
            <p:cNvSpPr/>
            <p:nvPr/>
          </p:nvSpPr>
          <p:spPr>
            <a:xfrm>
              <a:off x="717791" y="3575037"/>
              <a:ext cx="982531" cy="661990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363839" y="3575037"/>
              <a:ext cx="982531" cy="661990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009887" y="3575037"/>
              <a:ext cx="982531" cy="661990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/>
          <p:cNvCxnSpPr>
            <a:stCxn id="16" idx="2"/>
            <a:endCxn id="23" idx="0"/>
          </p:cNvCxnSpPr>
          <p:nvPr/>
        </p:nvCxnSpPr>
        <p:spPr>
          <a:xfrm flipH="1">
            <a:off x="5446993" y="3060664"/>
            <a:ext cx="803591" cy="51437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4" idx="2"/>
            <a:endCxn id="18" idx="0"/>
          </p:cNvCxnSpPr>
          <p:nvPr/>
        </p:nvCxnSpPr>
        <p:spPr>
          <a:xfrm flipH="1">
            <a:off x="2154897" y="3060664"/>
            <a:ext cx="816615" cy="51437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0" idx="2"/>
            <a:endCxn id="14" idx="0"/>
          </p:cNvCxnSpPr>
          <p:nvPr/>
        </p:nvCxnSpPr>
        <p:spPr>
          <a:xfrm flipH="1">
            <a:off x="2971512" y="1906218"/>
            <a:ext cx="1777850" cy="492456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2"/>
            <a:endCxn id="16" idx="0"/>
          </p:cNvCxnSpPr>
          <p:nvPr/>
        </p:nvCxnSpPr>
        <p:spPr>
          <a:xfrm>
            <a:off x="4749362" y="1906218"/>
            <a:ext cx="1501222" cy="492456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2"/>
            <a:endCxn id="19" idx="0"/>
          </p:cNvCxnSpPr>
          <p:nvPr/>
        </p:nvCxnSpPr>
        <p:spPr>
          <a:xfrm>
            <a:off x="2971512" y="3060664"/>
            <a:ext cx="829433" cy="51437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513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22523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Special Graphs: Linked Lists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57200" y="3094653"/>
            <a:ext cx="8229600" cy="4525963"/>
          </a:xfrm>
        </p:spPr>
        <p:txBody>
          <a:bodyPr/>
          <a:lstStyle/>
          <a:p>
            <a:r>
              <a:rPr lang="en-US" dirty="0" smtClean="0"/>
              <a:t>1 edge into every node except the head</a:t>
            </a:r>
          </a:p>
          <a:p>
            <a:r>
              <a:rPr lang="en-US" dirty="0" smtClean="0"/>
              <a:t>1 edge from every node except the tail</a:t>
            </a:r>
            <a:endParaRPr lang="en-US" dirty="0"/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218409" y="1385311"/>
            <a:ext cx="6730297" cy="829557"/>
            <a:chOff x="895587" y="2229145"/>
            <a:chExt cx="7039515" cy="891659"/>
          </a:xfrm>
        </p:grpSpPr>
        <p:sp>
          <p:nvSpPr>
            <p:cNvPr id="22" name="Rectangle 21"/>
            <p:cNvSpPr/>
            <p:nvPr/>
          </p:nvSpPr>
          <p:spPr>
            <a:xfrm>
              <a:off x="4750875" y="2229145"/>
              <a:ext cx="1256582" cy="891659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678520" y="2229145"/>
              <a:ext cx="1256582" cy="891659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2" idx="3"/>
              <a:endCxn id="24" idx="1"/>
            </p:cNvCxnSpPr>
            <p:nvPr/>
          </p:nvCxnSpPr>
          <p:spPr>
            <a:xfrm>
              <a:off x="6007457" y="2674975"/>
              <a:ext cx="671063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895587" y="2229145"/>
              <a:ext cx="1256582" cy="891659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23231" y="2229145"/>
              <a:ext cx="1256582" cy="891659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9" idx="3"/>
              <a:endCxn id="22" idx="1"/>
            </p:cNvCxnSpPr>
            <p:nvPr/>
          </p:nvCxnSpPr>
          <p:spPr>
            <a:xfrm>
              <a:off x="4079813" y="2674975"/>
              <a:ext cx="671062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6" idx="3"/>
              <a:endCxn id="29" idx="1"/>
            </p:cNvCxnSpPr>
            <p:nvPr/>
          </p:nvCxnSpPr>
          <p:spPr>
            <a:xfrm>
              <a:off x="2152169" y="2674975"/>
              <a:ext cx="671062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284941" y="2244751"/>
            <a:ext cx="6492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</a:rPr>
              <a:t>Head                                                              Tail</a:t>
            </a:r>
            <a:endParaRPr lang="en-US" sz="2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0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7119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Implementing Linked List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324280" y="1492120"/>
            <a:ext cx="8538172" cy="1885373"/>
          </a:xfrm>
        </p:spPr>
        <p:txBody>
          <a:bodyPr/>
          <a:lstStyle/>
          <a:p>
            <a:r>
              <a:rPr lang="en-US" dirty="0" smtClean="0"/>
              <a:t>At most 1 edge from any node </a:t>
            </a:r>
            <a:r>
              <a:rPr lang="en-US" dirty="0" smtClean="0">
                <a:sym typeface="Wingdings"/>
              </a:rPr>
              <a:t> Node has at most 1 neighbor</a:t>
            </a:r>
            <a:endParaRPr lang="en-US" dirty="0" smtClean="0"/>
          </a:p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need a Set&lt;Node&gt; to represent neighbors </a:t>
            </a:r>
            <a:endParaRPr lang="en-US" dirty="0"/>
          </a:p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264380" y="948444"/>
            <a:ext cx="4624751" cy="416062"/>
            <a:chOff x="895587" y="2229145"/>
            <a:chExt cx="7039515" cy="891659"/>
          </a:xfrm>
        </p:grpSpPr>
        <p:sp>
          <p:nvSpPr>
            <p:cNvPr id="5" name="Rectangle 4"/>
            <p:cNvSpPr/>
            <p:nvPr/>
          </p:nvSpPr>
          <p:spPr>
            <a:xfrm>
              <a:off x="4750875" y="2229145"/>
              <a:ext cx="1256582" cy="891659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678520" y="2229145"/>
              <a:ext cx="1256582" cy="891659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5" idx="3"/>
              <a:endCxn id="6" idx="1"/>
            </p:cNvCxnSpPr>
            <p:nvPr/>
          </p:nvCxnSpPr>
          <p:spPr>
            <a:xfrm>
              <a:off x="6007457" y="2674975"/>
              <a:ext cx="671063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895587" y="2229145"/>
              <a:ext cx="1256582" cy="891659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23231" y="2229145"/>
              <a:ext cx="1256582" cy="891659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3"/>
              <a:endCxn id="5" idx="1"/>
            </p:cNvCxnSpPr>
            <p:nvPr/>
          </p:nvCxnSpPr>
          <p:spPr>
            <a:xfrm>
              <a:off x="4079813" y="2674975"/>
              <a:ext cx="671062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3"/>
              <a:endCxn id="21" idx="1"/>
            </p:cNvCxnSpPr>
            <p:nvPr/>
          </p:nvCxnSpPr>
          <p:spPr>
            <a:xfrm>
              <a:off x="2152169" y="2674975"/>
              <a:ext cx="671062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158548" y="3269413"/>
            <a:ext cx="5529564" cy="1569660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lass Node {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private Node    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next;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private Object  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data;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58547" y="5048017"/>
            <a:ext cx="5529565" cy="1569660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lass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LinkedList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{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private Node     head;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private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Node     tail;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341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809269" y="1680426"/>
            <a:ext cx="2734568" cy="2373397"/>
            <a:chOff x="824210" y="1680426"/>
            <a:chExt cx="2734568" cy="2373397"/>
          </a:xfrm>
        </p:grpSpPr>
        <p:grpSp>
          <p:nvGrpSpPr>
            <p:cNvPr id="8" name="Group 7"/>
            <p:cNvGrpSpPr/>
            <p:nvPr/>
          </p:nvGrpSpPr>
          <p:grpSpPr>
            <a:xfrm>
              <a:off x="1615777" y="2080536"/>
              <a:ext cx="982531" cy="661990"/>
              <a:chOff x="2231451" y="2080536"/>
              <a:chExt cx="982531" cy="66199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432216" y="2154842"/>
                <a:ext cx="581001" cy="513379"/>
              </a:xfrm>
              <a:prstGeom prst="ellipse">
                <a:avLst/>
              </a:prstGeom>
              <a:solidFill>
                <a:srgbClr val="FFFF00"/>
              </a:solidFill>
              <a:ln w="28575" cmpd="sng">
                <a:solidFill>
                  <a:srgbClr val="00009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231451" y="2080536"/>
                <a:ext cx="982531" cy="661990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615777" y="2729843"/>
              <a:ext cx="982531" cy="661990"/>
              <a:chOff x="2231451" y="2080536"/>
              <a:chExt cx="982531" cy="66199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2432216" y="2154842"/>
                <a:ext cx="581001" cy="513379"/>
              </a:xfrm>
              <a:prstGeom prst="ellipse">
                <a:avLst/>
              </a:prstGeom>
              <a:solidFill>
                <a:srgbClr val="FF6600"/>
              </a:solidFill>
              <a:ln w="28575" cmpd="sng">
                <a:solidFill>
                  <a:srgbClr val="00009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231451" y="2080536"/>
                <a:ext cx="982531" cy="661990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615777" y="3391833"/>
              <a:ext cx="982531" cy="661990"/>
              <a:chOff x="2231451" y="2080536"/>
              <a:chExt cx="982531" cy="66199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432216" y="2154842"/>
                <a:ext cx="581001" cy="513379"/>
              </a:xfrm>
              <a:prstGeom prst="ellipse">
                <a:avLst/>
              </a:prstGeom>
              <a:solidFill>
                <a:srgbClr val="CCFFCC"/>
              </a:solidFill>
              <a:ln w="28575" cmpd="sng">
                <a:solidFill>
                  <a:srgbClr val="00009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231451" y="2080536"/>
                <a:ext cx="982531" cy="661990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824210" y="1680426"/>
              <a:ext cx="27345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ArrayList</a:t>
              </a:r>
              <a:r>
                <a:rPr lang="en-US" sz="2000" dirty="0" smtClean="0"/>
                <a:t>&lt;Dot&gt; </a:t>
              </a:r>
              <a:r>
                <a:rPr lang="en-US" sz="2000" dirty="0" err="1" smtClean="0"/>
                <a:t>lightDots</a:t>
              </a:r>
              <a:endParaRPr lang="en-US" sz="2000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9007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We Use Linked Lists (Why not use </a:t>
            </a:r>
            <a:r>
              <a:rPr lang="en-US" dirty="0" err="1" smtClean="0"/>
              <a:t>ArrayList</a:t>
            </a:r>
            <a:r>
              <a:rPr lang="en-US" dirty="0" smtClean="0"/>
              <a:t>?)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4205891" y="1680426"/>
            <a:ext cx="2739076" cy="3697377"/>
            <a:chOff x="4205891" y="1680426"/>
            <a:chExt cx="2739076" cy="3697377"/>
          </a:xfrm>
        </p:grpSpPr>
        <p:grpSp>
          <p:nvGrpSpPr>
            <p:cNvPr id="16" name="Group 15"/>
            <p:cNvGrpSpPr/>
            <p:nvPr/>
          </p:nvGrpSpPr>
          <p:grpSpPr>
            <a:xfrm>
              <a:off x="4997458" y="2080536"/>
              <a:ext cx="982531" cy="661990"/>
              <a:chOff x="2231451" y="2080536"/>
              <a:chExt cx="982531" cy="66199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2432216" y="2154842"/>
                <a:ext cx="581001" cy="513379"/>
              </a:xfrm>
              <a:prstGeom prst="ellipse">
                <a:avLst/>
              </a:prstGeom>
              <a:solidFill>
                <a:srgbClr val="0000FF"/>
              </a:solidFill>
              <a:ln w="28575" cmpd="sng">
                <a:solidFill>
                  <a:srgbClr val="00009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231451" y="2080536"/>
                <a:ext cx="982531" cy="661990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997458" y="2729843"/>
              <a:ext cx="982531" cy="661990"/>
              <a:chOff x="2231451" y="2080536"/>
              <a:chExt cx="982531" cy="66199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432216" y="2154842"/>
                <a:ext cx="581001" cy="513379"/>
              </a:xfrm>
              <a:prstGeom prst="ellipse">
                <a:avLst/>
              </a:prstGeom>
              <a:solidFill>
                <a:srgbClr val="660066"/>
              </a:solidFill>
              <a:ln w="28575" cmpd="sng">
                <a:solidFill>
                  <a:srgbClr val="00009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231451" y="2080536"/>
                <a:ext cx="982531" cy="661990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4997458" y="3391833"/>
              <a:ext cx="982531" cy="661990"/>
              <a:chOff x="2231451" y="2080536"/>
              <a:chExt cx="982531" cy="66199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432216" y="2154842"/>
                <a:ext cx="581001" cy="51337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8575" cmpd="sng">
                <a:solidFill>
                  <a:srgbClr val="00009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231451" y="2080536"/>
                <a:ext cx="982531" cy="661990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4205891" y="1680426"/>
              <a:ext cx="27390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ArrayList</a:t>
              </a:r>
              <a:r>
                <a:rPr lang="en-US" sz="2000" dirty="0" smtClean="0"/>
                <a:t>&lt;Dot&gt; </a:t>
              </a:r>
              <a:r>
                <a:rPr lang="en-US" sz="2000" dirty="0" err="1" smtClean="0"/>
                <a:t>darkDots</a:t>
              </a:r>
              <a:endParaRPr lang="en-US" sz="20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997458" y="4053823"/>
              <a:ext cx="982531" cy="661990"/>
              <a:chOff x="2231451" y="2080536"/>
              <a:chExt cx="982531" cy="66199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432216" y="2154842"/>
                <a:ext cx="581001" cy="513379"/>
              </a:xfrm>
              <a:prstGeom prst="ellipse">
                <a:avLst/>
              </a:prstGeom>
              <a:solidFill>
                <a:srgbClr val="008000"/>
              </a:solidFill>
              <a:ln w="28575" cmpd="sng">
                <a:solidFill>
                  <a:srgbClr val="00009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231451" y="2080536"/>
                <a:ext cx="982531" cy="661990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4997458" y="4715813"/>
              <a:ext cx="982531" cy="661990"/>
              <a:chOff x="2231451" y="2080536"/>
              <a:chExt cx="982531" cy="66199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2432216" y="2154842"/>
                <a:ext cx="581001" cy="513379"/>
              </a:xfrm>
              <a:prstGeom prst="ellipse">
                <a:avLst/>
              </a:prstGeom>
              <a:solidFill>
                <a:srgbClr val="800000"/>
              </a:solidFill>
              <a:ln w="28575" cmpd="sng">
                <a:solidFill>
                  <a:srgbClr val="00009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231451" y="2080536"/>
                <a:ext cx="982531" cy="661990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2791692" y="2154842"/>
            <a:ext cx="2004939" cy="1824676"/>
            <a:chOff x="2791692" y="2154842"/>
            <a:chExt cx="2004939" cy="1824676"/>
          </a:xfrm>
        </p:grpSpPr>
        <p:sp>
          <p:nvSpPr>
            <p:cNvPr id="35" name="Right Arrow 34"/>
            <p:cNvSpPr/>
            <p:nvPr/>
          </p:nvSpPr>
          <p:spPr>
            <a:xfrm rot="952220">
              <a:off x="3350886" y="2993731"/>
              <a:ext cx="1445745" cy="4247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Brace 35"/>
            <p:cNvSpPr/>
            <p:nvPr/>
          </p:nvSpPr>
          <p:spPr>
            <a:xfrm>
              <a:off x="2791692" y="2154842"/>
              <a:ext cx="383543" cy="1824676"/>
            </a:xfrm>
            <a:prstGeom prst="rightBrace">
              <a:avLst/>
            </a:prstGeom>
            <a:ln w="57150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82881" y="5555909"/>
            <a:ext cx="6644818" cy="830997"/>
            <a:chOff x="282881" y="5555909"/>
            <a:chExt cx="6644818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282881" y="5555909"/>
              <a:ext cx="66448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if I want to insert the light dots into </a:t>
              </a:r>
              <a:r>
                <a:rPr lang="en-US" sz="2400" dirty="0" err="1" smtClean="0"/>
                <a:t>darkDots</a:t>
              </a:r>
              <a:r>
                <a:rPr lang="en-US" sz="2400" dirty="0" smtClean="0"/>
                <a:t>, </a:t>
              </a:r>
            </a:p>
            <a:p>
              <a:r>
                <a:rPr lang="en-US" sz="2400" dirty="0" smtClean="0"/>
                <a:t>between          and           ?     </a:t>
              </a:r>
              <a:endParaRPr lang="en-US" sz="2400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1615777" y="5971408"/>
              <a:ext cx="409121" cy="367197"/>
            </a:xfrm>
            <a:prstGeom prst="ellipse">
              <a:avLst/>
            </a:prstGeom>
            <a:solidFill>
              <a:srgbClr val="660066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2790059" y="5969273"/>
              <a:ext cx="446064" cy="36933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4209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72170" y="-198212"/>
            <a:ext cx="10000548" cy="2049906"/>
          </a:xfrm>
        </p:spPr>
        <p:txBody>
          <a:bodyPr>
            <a:normAutofit/>
          </a:bodyPr>
          <a:lstStyle/>
          <a:p>
            <a:r>
              <a:rPr lang="en-US" dirty="0" smtClean="0"/>
              <a:t>Why not use </a:t>
            </a:r>
            <a:r>
              <a:rPr lang="en-US" dirty="0" err="1" smtClean="0"/>
              <a:t>ArrayList</a:t>
            </a:r>
            <a:r>
              <a:rPr lang="en-US" dirty="0" smtClean="0"/>
              <a:t>? </a:t>
            </a:r>
            <a:r>
              <a:rPr lang="en-US" sz="3600" b="1" dirty="0" err="1">
                <a:latin typeface="Courier"/>
                <a:cs typeface="Courier"/>
              </a:rPr>
              <a:t>darkDots.addAll</a:t>
            </a:r>
            <a:r>
              <a:rPr lang="en-US" sz="3600" b="1" dirty="0">
                <a:latin typeface="Courier"/>
                <a:cs typeface="Courier"/>
              </a:rPr>
              <a:t>(2, </a:t>
            </a:r>
            <a:r>
              <a:rPr lang="en-US" sz="3600" b="1" dirty="0" err="1">
                <a:latin typeface="Courier"/>
                <a:cs typeface="Courier"/>
              </a:rPr>
              <a:t>lightDots</a:t>
            </a:r>
            <a:r>
              <a:rPr lang="en-US" sz="3600" b="1" dirty="0">
                <a:latin typeface="Courier"/>
                <a:cs typeface="Courier"/>
              </a:rPr>
              <a:t>);</a:t>
            </a:r>
            <a:br>
              <a:rPr lang="en-US" sz="3600" b="1" dirty="0">
                <a:latin typeface="Courier"/>
                <a:cs typeface="Courier"/>
              </a:rPr>
            </a:br>
            <a:endParaRPr lang="en-US" sz="3600" dirty="0"/>
          </a:p>
        </p:txBody>
      </p:sp>
      <p:sp>
        <p:nvSpPr>
          <p:cNvPr id="6" name="Oval 5"/>
          <p:cNvSpPr/>
          <p:nvPr/>
        </p:nvSpPr>
        <p:spPr>
          <a:xfrm>
            <a:off x="1816542" y="1538075"/>
            <a:ext cx="581001" cy="513379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15777" y="1463769"/>
            <a:ext cx="982531" cy="66199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16542" y="2187382"/>
            <a:ext cx="581001" cy="513379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777" y="2113076"/>
            <a:ext cx="982531" cy="66199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816542" y="2849372"/>
            <a:ext cx="581001" cy="513379"/>
          </a:xfrm>
          <a:prstGeom prst="ellipse">
            <a:avLst/>
          </a:prstGeom>
          <a:solidFill>
            <a:srgbClr val="CCFFCC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15777" y="2775066"/>
            <a:ext cx="982531" cy="66199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-57319" y="2570931"/>
            <a:ext cx="2734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ArrayList</a:t>
            </a:r>
            <a:r>
              <a:rPr lang="en-US" sz="2000" dirty="0" smtClean="0"/>
              <a:t>&lt;Dot&gt; </a:t>
            </a:r>
            <a:r>
              <a:rPr lang="en-US" sz="2000" dirty="0" err="1" smtClean="0"/>
              <a:t>lightDots</a:t>
            </a:r>
            <a:endParaRPr lang="en-US" sz="2000" dirty="0"/>
          </a:p>
        </p:txBody>
      </p:sp>
      <p:sp>
        <p:nvSpPr>
          <p:cNvPr id="17" name="Oval 16"/>
          <p:cNvSpPr/>
          <p:nvPr/>
        </p:nvSpPr>
        <p:spPr>
          <a:xfrm>
            <a:off x="5198223" y="1538075"/>
            <a:ext cx="581001" cy="513379"/>
          </a:xfrm>
          <a:prstGeom prst="ellipse">
            <a:avLst/>
          </a:prstGeom>
          <a:solidFill>
            <a:srgbClr val="0000FF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97458" y="1463769"/>
            <a:ext cx="982531" cy="66199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198223" y="2187382"/>
            <a:ext cx="581001" cy="513379"/>
          </a:xfrm>
          <a:prstGeom prst="ellipse">
            <a:avLst/>
          </a:prstGeom>
          <a:solidFill>
            <a:srgbClr val="660066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997458" y="2113076"/>
            <a:ext cx="982531" cy="66199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198223" y="2849372"/>
            <a:ext cx="581001" cy="5133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997458" y="2775066"/>
            <a:ext cx="982531" cy="66199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294527" y="4900085"/>
            <a:ext cx="2739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ArrayList</a:t>
            </a:r>
            <a:r>
              <a:rPr lang="en-US" sz="2000" dirty="0" smtClean="0"/>
              <a:t>&lt;Dot&gt; </a:t>
            </a:r>
            <a:r>
              <a:rPr lang="en-US" sz="2000" dirty="0" err="1" smtClean="0"/>
              <a:t>darkDots</a:t>
            </a:r>
            <a:endParaRPr lang="en-US" sz="2000" dirty="0"/>
          </a:p>
        </p:txBody>
      </p:sp>
      <p:sp>
        <p:nvSpPr>
          <p:cNvPr id="27" name="Oval 26"/>
          <p:cNvSpPr/>
          <p:nvPr/>
        </p:nvSpPr>
        <p:spPr>
          <a:xfrm>
            <a:off x="5198223" y="3511362"/>
            <a:ext cx="581001" cy="513379"/>
          </a:xfrm>
          <a:prstGeom prst="ellipse">
            <a:avLst/>
          </a:prstGeom>
          <a:solidFill>
            <a:srgbClr val="008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997458" y="3437056"/>
            <a:ext cx="982531" cy="66199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98223" y="4173352"/>
            <a:ext cx="581001" cy="513379"/>
          </a:xfrm>
          <a:prstGeom prst="ellipse">
            <a:avLst/>
          </a:prstGeom>
          <a:solidFill>
            <a:srgbClr val="80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997458" y="4099046"/>
            <a:ext cx="982531" cy="66199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952220">
            <a:off x="3350886" y="2376964"/>
            <a:ext cx="1445745" cy="424734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/>
          <p:cNvSpPr/>
          <p:nvPr/>
        </p:nvSpPr>
        <p:spPr>
          <a:xfrm>
            <a:off x="2791692" y="1538075"/>
            <a:ext cx="383543" cy="1824676"/>
          </a:xfrm>
          <a:prstGeom prst="rightBrace">
            <a:avLst/>
          </a:prstGeom>
          <a:ln w="57150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97458" y="4761036"/>
            <a:ext cx="982531" cy="66199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997458" y="5423026"/>
            <a:ext cx="982531" cy="66199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997458" y="6085016"/>
            <a:ext cx="982531" cy="66199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73566" y="2393255"/>
            <a:ext cx="20132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 smtClean="0"/>
              <a:t>ArrayList</a:t>
            </a:r>
            <a:r>
              <a:rPr lang="en-US" sz="2400" b="1" i="1" dirty="0" smtClean="0"/>
              <a:t> class</a:t>
            </a:r>
          </a:p>
          <a:p>
            <a:r>
              <a:rPr lang="en-US" sz="2400" b="1" i="1" dirty="0"/>
              <a:t>c</a:t>
            </a:r>
            <a:r>
              <a:rPr lang="en-US" sz="2400" b="1" i="1" dirty="0" smtClean="0"/>
              <a:t>ontains a large array with lots of empty slots</a:t>
            </a:r>
            <a:endParaRPr lang="en-US" sz="2400" b="1" i="1" dirty="0"/>
          </a:p>
        </p:txBody>
      </p:sp>
      <p:sp>
        <p:nvSpPr>
          <p:cNvPr id="45" name="Right Arrow 44"/>
          <p:cNvSpPr/>
          <p:nvPr/>
        </p:nvSpPr>
        <p:spPr>
          <a:xfrm rot="5400000">
            <a:off x="6344856" y="5309849"/>
            <a:ext cx="2164205" cy="424734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198223" y="6165645"/>
            <a:ext cx="581001" cy="513379"/>
          </a:xfrm>
          <a:prstGeom prst="ellipse">
            <a:avLst/>
          </a:prstGeom>
          <a:solidFill>
            <a:srgbClr val="80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198223" y="5503296"/>
            <a:ext cx="581001" cy="513379"/>
          </a:xfrm>
          <a:prstGeom prst="ellipse">
            <a:avLst/>
          </a:prstGeom>
          <a:solidFill>
            <a:srgbClr val="008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198223" y="4850682"/>
            <a:ext cx="581001" cy="5133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198223" y="2854685"/>
            <a:ext cx="581001" cy="513379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198223" y="3502533"/>
            <a:ext cx="581001" cy="513379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198223" y="4173352"/>
            <a:ext cx="581001" cy="513379"/>
          </a:xfrm>
          <a:prstGeom prst="ellipse">
            <a:avLst/>
          </a:prstGeom>
          <a:solidFill>
            <a:srgbClr val="CCFFCC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24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9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30" grpId="0" animBg="1"/>
      <p:bldP spid="2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72170" y="-198212"/>
            <a:ext cx="10000548" cy="2049906"/>
          </a:xfrm>
        </p:spPr>
        <p:txBody>
          <a:bodyPr>
            <a:normAutofit/>
          </a:bodyPr>
          <a:lstStyle/>
          <a:p>
            <a:r>
              <a:rPr lang="en-US" dirty="0" smtClean="0"/>
              <a:t>Why not use </a:t>
            </a:r>
            <a:r>
              <a:rPr lang="en-US" dirty="0" err="1" smtClean="0"/>
              <a:t>ArrayList</a:t>
            </a:r>
            <a:r>
              <a:rPr lang="en-US" dirty="0" smtClean="0"/>
              <a:t>? </a:t>
            </a:r>
            <a:r>
              <a:rPr lang="en-US" sz="3600" b="1" dirty="0" err="1">
                <a:latin typeface="Courier"/>
                <a:cs typeface="Courier"/>
              </a:rPr>
              <a:t>darkDots.addAll</a:t>
            </a:r>
            <a:r>
              <a:rPr lang="en-US" sz="3600" b="1" dirty="0">
                <a:latin typeface="Courier"/>
                <a:cs typeface="Courier"/>
              </a:rPr>
              <a:t>(2, </a:t>
            </a:r>
            <a:r>
              <a:rPr lang="en-US" sz="3600" b="1" dirty="0" err="1">
                <a:latin typeface="Courier"/>
                <a:cs typeface="Courier"/>
              </a:rPr>
              <a:t>lightDots</a:t>
            </a:r>
            <a:r>
              <a:rPr lang="en-US" sz="3600" b="1" dirty="0">
                <a:latin typeface="Courier"/>
                <a:cs typeface="Courier"/>
              </a:rPr>
              <a:t>);</a:t>
            </a:r>
            <a:br>
              <a:rPr lang="en-US" sz="3600" b="1" dirty="0">
                <a:latin typeface="Courier"/>
                <a:cs typeface="Courier"/>
              </a:rPr>
            </a:br>
            <a:endParaRPr lang="en-US" sz="3600" dirty="0"/>
          </a:p>
        </p:txBody>
      </p:sp>
      <p:sp>
        <p:nvSpPr>
          <p:cNvPr id="6" name="Oval 5"/>
          <p:cNvSpPr/>
          <p:nvPr/>
        </p:nvSpPr>
        <p:spPr>
          <a:xfrm>
            <a:off x="4505952" y="1470093"/>
            <a:ext cx="581001" cy="513379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05187" y="1395787"/>
            <a:ext cx="982531" cy="66199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05952" y="2119400"/>
            <a:ext cx="581001" cy="513379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05187" y="2045094"/>
            <a:ext cx="982531" cy="66199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505952" y="2781390"/>
            <a:ext cx="581001" cy="513379"/>
          </a:xfrm>
          <a:prstGeom prst="ellipse">
            <a:avLst/>
          </a:prstGeom>
          <a:solidFill>
            <a:srgbClr val="CCFFCC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305187" y="2707084"/>
            <a:ext cx="982531" cy="66199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887633" y="1470093"/>
            <a:ext cx="581001" cy="513379"/>
          </a:xfrm>
          <a:prstGeom prst="ellipse">
            <a:avLst/>
          </a:prstGeom>
          <a:solidFill>
            <a:srgbClr val="0000FF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686868" y="1395787"/>
            <a:ext cx="982531" cy="66199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887633" y="2119400"/>
            <a:ext cx="581001" cy="513379"/>
          </a:xfrm>
          <a:prstGeom prst="ellipse">
            <a:avLst/>
          </a:prstGeom>
          <a:solidFill>
            <a:srgbClr val="660066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86868" y="2045094"/>
            <a:ext cx="982531" cy="66199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887633" y="2781390"/>
            <a:ext cx="581001" cy="5133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686868" y="2707084"/>
            <a:ext cx="982531" cy="66199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887633" y="3443380"/>
            <a:ext cx="581001" cy="513379"/>
          </a:xfrm>
          <a:prstGeom prst="ellipse">
            <a:avLst/>
          </a:prstGeom>
          <a:solidFill>
            <a:srgbClr val="008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686868" y="3369074"/>
            <a:ext cx="982531" cy="66199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887633" y="4105370"/>
            <a:ext cx="581001" cy="513379"/>
          </a:xfrm>
          <a:prstGeom prst="ellipse">
            <a:avLst/>
          </a:prstGeom>
          <a:solidFill>
            <a:srgbClr val="80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686868" y="4031064"/>
            <a:ext cx="982531" cy="66199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952220">
            <a:off x="6040296" y="2308982"/>
            <a:ext cx="1445745" cy="424734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/>
          <p:cNvSpPr/>
          <p:nvPr/>
        </p:nvSpPr>
        <p:spPr>
          <a:xfrm>
            <a:off x="5481102" y="1470093"/>
            <a:ext cx="383543" cy="1824676"/>
          </a:xfrm>
          <a:prstGeom prst="rightBrace">
            <a:avLst/>
          </a:prstGeom>
          <a:ln w="57150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686868" y="4693054"/>
            <a:ext cx="982531" cy="66199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686868" y="5355044"/>
            <a:ext cx="982531" cy="66199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686868" y="6017034"/>
            <a:ext cx="982531" cy="66199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887633" y="6097663"/>
            <a:ext cx="581001" cy="513379"/>
          </a:xfrm>
          <a:prstGeom prst="ellipse">
            <a:avLst/>
          </a:prstGeom>
          <a:solidFill>
            <a:srgbClr val="80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887633" y="5435314"/>
            <a:ext cx="581001" cy="513379"/>
          </a:xfrm>
          <a:prstGeom prst="ellipse">
            <a:avLst/>
          </a:prstGeom>
          <a:solidFill>
            <a:srgbClr val="008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887633" y="4782700"/>
            <a:ext cx="581001" cy="5133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887633" y="2786703"/>
            <a:ext cx="581001" cy="513379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887633" y="3434551"/>
            <a:ext cx="581001" cy="513379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887633" y="4105370"/>
            <a:ext cx="581001" cy="513379"/>
          </a:xfrm>
          <a:prstGeom prst="ellipse">
            <a:avLst/>
          </a:prstGeom>
          <a:solidFill>
            <a:srgbClr val="CCFFCC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750235" y="1395788"/>
            <a:ext cx="400270" cy="1904294"/>
            <a:chOff x="3750235" y="1395788"/>
            <a:chExt cx="400270" cy="1904294"/>
          </a:xfrm>
        </p:grpSpPr>
        <p:sp>
          <p:nvSpPr>
            <p:cNvPr id="3" name="TextBox 2"/>
            <p:cNvSpPr txBox="1"/>
            <p:nvPr/>
          </p:nvSpPr>
          <p:spPr>
            <a:xfrm>
              <a:off x="3750235" y="2015212"/>
              <a:ext cx="40027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n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3936895" y="1395788"/>
              <a:ext cx="0" cy="649306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954826" y="2599988"/>
              <a:ext cx="0" cy="700094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63065" y="3364752"/>
            <a:ext cx="74506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T(n) = </a:t>
            </a:r>
          </a:p>
          <a:p>
            <a:r>
              <a:rPr lang="en-US" sz="3200" dirty="0" smtClean="0"/>
              <a:t>m/2 reads + m/2 writes + n reads + n writes</a:t>
            </a:r>
            <a:endParaRPr lang="en-US" sz="32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268941" y="4297514"/>
            <a:ext cx="4036246" cy="1277376"/>
            <a:chOff x="1292121" y="4297514"/>
            <a:chExt cx="3013066" cy="1277376"/>
          </a:xfrm>
        </p:grpSpPr>
        <p:sp>
          <p:nvSpPr>
            <p:cNvPr id="26" name="Left Brace 25"/>
            <p:cNvSpPr/>
            <p:nvPr/>
          </p:nvSpPr>
          <p:spPr>
            <a:xfrm rot="16200000">
              <a:off x="2611889" y="2977746"/>
              <a:ext cx="373529" cy="3013066"/>
            </a:xfrm>
            <a:prstGeom prst="leftBrace">
              <a:avLst>
                <a:gd name="adj1" fmla="val 8333"/>
                <a:gd name="adj2" fmla="val 48719"/>
              </a:avLst>
            </a:prstGeom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53884" y="4743893"/>
              <a:ext cx="23009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Make room in </a:t>
              </a:r>
              <a:r>
                <a:rPr lang="en-US" sz="2400" dirty="0" err="1" smtClean="0"/>
                <a:t>darkDots</a:t>
              </a:r>
              <a:endParaRPr lang="en-US" sz="24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505953" y="4309898"/>
            <a:ext cx="3013066" cy="1253791"/>
            <a:chOff x="4505953" y="4309898"/>
            <a:chExt cx="3013066" cy="1253791"/>
          </a:xfrm>
        </p:grpSpPr>
        <p:sp>
          <p:nvSpPr>
            <p:cNvPr id="52" name="Left Brace 51"/>
            <p:cNvSpPr/>
            <p:nvPr/>
          </p:nvSpPr>
          <p:spPr>
            <a:xfrm rot="16200000">
              <a:off x="5825721" y="2990130"/>
              <a:ext cx="373529" cy="3013066"/>
            </a:xfrm>
            <a:prstGeom prst="leftBrace">
              <a:avLst>
                <a:gd name="adj1" fmla="val 8333"/>
                <a:gd name="adj2" fmla="val 48719"/>
              </a:avLst>
            </a:prstGeom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859304" y="4794248"/>
              <a:ext cx="23009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Copy</a:t>
              </a:r>
              <a:endParaRPr lang="en-US" sz="2000" dirty="0" smtClean="0"/>
            </a:p>
            <a:p>
              <a:pPr algn="ctr"/>
              <a:r>
                <a:rPr lang="en-US" sz="2000" dirty="0" err="1" smtClean="0"/>
                <a:t>lightDots</a:t>
              </a:r>
              <a:endParaRPr lang="en-US" sz="2000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39209" y="5805275"/>
            <a:ext cx="45943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     = m + 2n = O(max(</a:t>
            </a:r>
            <a:r>
              <a:rPr lang="en-US" sz="3200" dirty="0" err="1" smtClean="0"/>
              <a:t>m,n</a:t>
            </a:r>
            <a:r>
              <a:rPr lang="en-US" sz="3200" dirty="0" smtClean="0"/>
              <a:t>)) </a:t>
            </a:r>
            <a:endParaRPr lang="en-US" sz="32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8683966" y="1395788"/>
            <a:ext cx="512480" cy="5215254"/>
            <a:chOff x="8683966" y="1395788"/>
            <a:chExt cx="512480" cy="5215254"/>
          </a:xfrm>
        </p:grpSpPr>
        <p:sp>
          <p:nvSpPr>
            <p:cNvPr id="56" name="TextBox 55"/>
            <p:cNvSpPr txBox="1"/>
            <p:nvPr/>
          </p:nvSpPr>
          <p:spPr>
            <a:xfrm>
              <a:off x="8683966" y="2015212"/>
              <a:ext cx="51248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m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V="1">
              <a:off x="8870626" y="1395788"/>
              <a:ext cx="0" cy="649306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>
              <a:off x="8870626" y="2599988"/>
              <a:ext cx="17931" cy="4011054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5402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Math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non-empty set V of </a:t>
            </a:r>
            <a:r>
              <a:rPr lang="en-US" i="1" dirty="0" smtClean="0"/>
              <a:t>vertices </a:t>
            </a:r>
            <a:r>
              <a:rPr lang="en-US" dirty="0" smtClean="0"/>
              <a:t>or </a:t>
            </a:r>
            <a:r>
              <a:rPr lang="en-US" i="1" dirty="0" smtClean="0"/>
              <a:t>nodes</a:t>
            </a:r>
            <a:r>
              <a:rPr lang="en-US" dirty="0" smtClean="0"/>
              <a:t>, and a set E       </a:t>
            </a:r>
            <a:r>
              <a:rPr lang="en-US" dirty="0" err="1" smtClean="0"/>
              <a:t>VxV</a:t>
            </a:r>
            <a:endParaRPr lang="en-US" dirty="0"/>
          </a:p>
          <a:p>
            <a:pPr lvl="1"/>
            <a:r>
              <a:rPr lang="en-US" dirty="0" smtClean="0"/>
              <a:t>“Set” in the mathematical sense, not </a:t>
            </a:r>
            <a:r>
              <a:rPr lang="en-US" dirty="0" err="1" smtClean="0"/>
              <a:t>java.util.Set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i="1" dirty="0" smtClean="0"/>
              <a:t>directed </a:t>
            </a:r>
            <a:r>
              <a:rPr lang="en-US" dirty="0" smtClean="0"/>
              <a:t>graph is a graph with a binary relation on E  </a:t>
            </a:r>
            <a:endParaRPr lang="en-US" dirty="0"/>
          </a:p>
        </p:txBody>
      </p:sp>
      <p:pic>
        <p:nvPicPr>
          <p:cNvPr id="4" name="Picture 3" descr="subse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88" y="2208018"/>
            <a:ext cx="444983" cy="44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72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6125"/>
            <a:ext cx="8229600" cy="1143000"/>
          </a:xfrm>
        </p:spPr>
        <p:txBody>
          <a:bodyPr/>
          <a:lstStyle/>
          <a:p>
            <a:r>
              <a:rPr lang="en-US" dirty="0" smtClean="0"/>
              <a:t>With a Linked List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3574" y="1587067"/>
            <a:ext cx="1585054" cy="1175733"/>
            <a:chOff x="2617469" y="1678032"/>
            <a:chExt cx="1585054" cy="1175733"/>
          </a:xfrm>
        </p:grpSpPr>
        <p:sp>
          <p:nvSpPr>
            <p:cNvPr id="28" name="Rectangle 27"/>
            <p:cNvSpPr/>
            <p:nvPr/>
          </p:nvSpPr>
          <p:spPr>
            <a:xfrm>
              <a:off x="2620887" y="1678032"/>
              <a:ext cx="1581636" cy="1175733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17469" y="1763060"/>
              <a:ext cx="91263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dirty="0" smtClean="0"/>
                <a:t>head</a:t>
              </a:r>
            </a:p>
            <a:p>
              <a:pPr algn="r"/>
              <a:r>
                <a:rPr lang="en-US" sz="2800" dirty="0" smtClean="0"/>
                <a:t>tail</a:t>
              </a:r>
              <a:endParaRPr lang="en-US" sz="28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20635" y="1608486"/>
            <a:ext cx="4006566" cy="1175733"/>
            <a:chOff x="3462051" y="1608486"/>
            <a:chExt cx="4006566" cy="1175733"/>
          </a:xfrm>
        </p:grpSpPr>
        <p:sp>
          <p:nvSpPr>
            <p:cNvPr id="19" name="Oval 18"/>
            <p:cNvSpPr/>
            <p:nvPr/>
          </p:nvSpPr>
          <p:spPr>
            <a:xfrm>
              <a:off x="6533347" y="1608486"/>
              <a:ext cx="935270" cy="911791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3462051" y="1608486"/>
              <a:ext cx="1581636" cy="1175733"/>
              <a:chOff x="2620887" y="1678032"/>
              <a:chExt cx="1581636" cy="1175733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2620887" y="1678032"/>
                <a:ext cx="1581636" cy="1175733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620887" y="1837765"/>
                <a:ext cx="83758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800" dirty="0"/>
                  <a:t>d</a:t>
                </a:r>
                <a:r>
                  <a:rPr lang="en-US" sz="2800" dirty="0" smtClean="0"/>
                  <a:t>ata</a:t>
                </a:r>
              </a:p>
              <a:p>
                <a:pPr algn="r"/>
                <a:r>
                  <a:rPr lang="en-US" sz="2800" dirty="0" smtClean="0"/>
                  <a:t>next</a:t>
                </a:r>
                <a:endParaRPr lang="en-US" sz="2800" dirty="0"/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>
            <a:xfrm>
              <a:off x="4299640" y="2076823"/>
              <a:ext cx="2233707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820635" y="3311175"/>
            <a:ext cx="4006566" cy="1175733"/>
            <a:chOff x="3462051" y="1608486"/>
            <a:chExt cx="4006566" cy="1175733"/>
          </a:xfrm>
        </p:grpSpPr>
        <p:sp>
          <p:nvSpPr>
            <p:cNvPr id="38" name="Oval 37"/>
            <p:cNvSpPr/>
            <p:nvPr/>
          </p:nvSpPr>
          <p:spPr>
            <a:xfrm>
              <a:off x="6533347" y="1608486"/>
              <a:ext cx="935270" cy="911791"/>
            </a:xfrm>
            <a:prstGeom prst="ellipse">
              <a:avLst/>
            </a:prstGeom>
            <a:solidFill>
              <a:srgbClr val="FF66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462051" y="1608486"/>
              <a:ext cx="1581636" cy="1175733"/>
              <a:chOff x="2620887" y="1678032"/>
              <a:chExt cx="1581636" cy="1175733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620887" y="1678032"/>
                <a:ext cx="1581636" cy="1175733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620887" y="1837765"/>
                <a:ext cx="83758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800" dirty="0"/>
                  <a:t>d</a:t>
                </a:r>
                <a:r>
                  <a:rPr lang="en-US" sz="2800" dirty="0" smtClean="0"/>
                  <a:t>ata</a:t>
                </a:r>
              </a:p>
              <a:p>
                <a:pPr algn="r"/>
                <a:r>
                  <a:rPr lang="en-US" sz="2800" dirty="0" smtClean="0"/>
                  <a:t>next</a:t>
                </a:r>
                <a:endParaRPr lang="en-US" sz="2800" dirty="0"/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>
            <a:xfrm>
              <a:off x="4299640" y="2076823"/>
              <a:ext cx="2233707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3820635" y="5013864"/>
            <a:ext cx="4006566" cy="1175733"/>
            <a:chOff x="3462051" y="1608486"/>
            <a:chExt cx="4006566" cy="1175733"/>
          </a:xfrm>
        </p:grpSpPr>
        <p:sp>
          <p:nvSpPr>
            <p:cNvPr id="44" name="Oval 43"/>
            <p:cNvSpPr/>
            <p:nvPr/>
          </p:nvSpPr>
          <p:spPr>
            <a:xfrm>
              <a:off x="6533347" y="1608486"/>
              <a:ext cx="935270" cy="911791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462051" y="1608486"/>
              <a:ext cx="1581636" cy="1175733"/>
              <a:chOff x="2620887" y="1678032"/>
              <a:chExt cx="1581636" cy="1175733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2620887" y="1678032"/>
                <a:ext cx="1581636" cy="1175733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620887" y="1837765"/>
                <a:ext cx="83758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800" dirty="0"/>
                  <a:t>d</a:t>
                </a:r>
                <a:r>
                  <a:rPr lang="en-US" sz="2800" dirty="0" smtClean="0"/>
                  <a:t>ata</a:t>
                </a:r>
              </a:p>
              <a:p>
                <a:pPr algn="r"/>
                <a:r>
                  <a:rPr lang="en-US" sz="2800" dirty="0" smtClean="0"/>
                  <a:t>next</a:t>
                </a:r>
                <a:endParaRPr lang="en-US" sz="2800" dirty="0"/>
              </a:p>
            </p:txBody>
          </p:sp>
        </p:grpSp>
        <p:cxnSp>
          <p:nvCxnSpPr>
            <p:cNvPr id="46" name="Straight Arrow Connector 45"/>
            <p:cNvCxnSpPr/>
            <p:nvPr/>
          </p:nvCxnSpPr>
          <p:spPr>
            <a:xfrm>
              <a:off x="4299640" y="2076823"/>
              <a:ext cx="2233707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658224" y="2520277"/>
            <a:ext cx="0" cy="7908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658224" y="4222966"/>
            <a:ext cx="0" cy="7908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820635" y="1208376"/>
            <a:ext cx="7478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00FF"/>
                </a:solidFill>
              </a:rPr>
              <a:t>Node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820635" y="2901284"/>
            <a:ext cx="7478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00FF"/>
                </a:solidFill>
              </a:rPr>
              <a:t>Node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832057" y="4613754"/>
            <a:ext cx="7478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00FF"/>
                </a:solidFill>
              </a:rPr>
              <a:t>Node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079355" y="1208376"/>
            <a:ext cx="5636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solidFill>
                  <a:srgbClr val="0000FF"/>
                </a:solidFill>
              </a:rPr>
              <a:t>Dot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079355" y="2912210"/>
            <a:ext cx="5636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solidFill>
                  <a:srgbClr val="0000FF"/>
                </a:solidFill>
              </a:rPr>
              <a:t>Dot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079355" y="4611581"/>
            <a:ext cx="5636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solidFill>
                  <a:srgbClr val="0000FF"/>
                </a:solidFill>
              </a:rPr>
              <a:t>Dot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36992" y="1132352"/>
            <a:ext cx="12179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err="1" smtClean="0">
                <a:solidFill>
                  <a:srgbClr val="0000FF"/>
                </a:solidFill>
              </a:rPr>
              <a:t>LinkedList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1846204" y="2005105"/>
            <a:ext cx="1974431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1857626" y="2400749"/>
            <a:ext cx="1847786" cy="277284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45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906" y="-59764"/>
            <a:ext cx="5683623" cy="1143000"/>
          </a:xfrm>
        </p:spPr>
        <p:txBody>
          <a:bodyPr/>
          <a:lstStyle/>
          <a:p>
            <a:r>
              <a:rPr lang="en-US" dirty="0" smtClean="0"/>
              <a:t>Simplified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46519" y="1608486"/>
            <a:ext cx="935270" cy="911791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9" idx="4"/>
            <a:endCxn id="38" idx="0"/>
          </p:cNvCxnSpPr>
          <p:nvPr/>
        </p:nvCxnSpPr>
        <p:spPr>
          <a:xfrm>
            <a:off x="1114154" y="2520277"/>
            <a:ext cx="0" cy="7908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46519" y="3311175"/>
            <a:ext cx="935270" cy="911791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8" idx="4"/>
            <a:endCxn id="44" idx="0"/>
          </p:cNvCxnSpPr>
          <p:nvPr/>
        </p:nvCxnSpPr>
        <p:spPr>
          <a:xfrm>
            <a:off x="1114154" y="4222966"/>
            <a:ext cx="0" cy="7908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646519" y="5013864"/>
            <a:ext cx="935270" cy="911791"/>
          </a:xfrm>
          <a:prstGeom prst="ellipse">
            <a:avLst/>
          </a:prstGeom>
          <a:solidFill>
            <a:srgbClr val="CCFFCC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8791" y="6291590"/>
            <a:ext cx="13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lightDots</a:t>
            </a:r>
            <a:endParaRPr lang="en-US" dirty="0"/>
          </a:p>
        </p:txBody>
      </p:sp>
      <p:cxnSp>
        <p:nvCxnSpPr>
          <p:cNvPr id="87" name="Straight Arrow Connector 86"/>
          <p:cNvCxnSpPr>
            <a:stCxn id="44" idx="5"/>
          </p:cNvCxnSpPr>
          <p:nvPr/>
        </p:nvCxnSpPr>
        <p:spPr>
          <a:xfrm>
            <a:off x="1444822" y="5792126"/>
            <a:ext cx="512472" cy="554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369215" y="720185"/>
            <a:ext cx="1473277" cy="6033070"/>
            <a:chOff x="2369215" y="720185"/>
            <a:chExt cx="1473277" cy="6033070"/>
          </a:xfrm>
        </p:grpSpPr>
        <p:grpSp>
          <p:nvGrpSpPr>
            <p:cNvPr id="30" name="Group 29"/>
            <p:cNvGrpSpPr/>
            <p:nvPr/>
          </p:nvGrpSpPr>
          <p:grpSpPr>
            <a:xfrm>
              <a:off x="2734077" y="720185"/>
              <a:ext cx="581001" cy="5590862"/>
              <a:chOff x="2734077" y="720185"/>
              <a:chExt cx="581001" cy="5590862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734077" y="720185"/>
                <a:ext cx="581001" cy="513379"/>
              </a:xfrm>
              <a:prstGeom prst="ellipse">
                <a:avLst/>
              </a:prstGeom>
              <a:solidFill>
                <a:srgbClr val="0000FF"/>
              </a:solidFill>
              <a:ln w="28575" cmpd="sng">
                <a:solidFill>
                  <a:srgbClr val="00009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734077" y="1989556"/>
                <a:ext cx="581001" cy="513379"/>
              </a:xfrm>
              <a:prstGeom prst="ellipse">
                <a:avLst/>
              </a:prstGeom>
              <a:solidFill>
                <a:srgbClr val="660066"/>
              </a:solidFill>
              <a:ln w="28575" cmpd="sng">
                <a:solidFill>
                  <a:srgbClr val="00009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734077" y="3258927"/>
                <a:ext cx="581001" cy="51337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8575" cmpd="sng">
                <a:solidFill>
                  <a:srgbClr val="00009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34077" y="4528298"/>
                <a:ext cx="581001" cy="513379"/>
              </a:xfrm>
              <a:prstGeom prst="ellipse">
                <a:avLst/>
              </a:prstGeom>
              <a:solidFill>
                <a:srgbClr val="008000"/>
              </a:solidFill>
              <a:ln w="28575" cmpd="sng">
                <a:solidFill>
                  <a:srgbClr val="00009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2734077" y="5797668"/>
                <a:ext cx="581001" cy="513379"/>
              </a:xfrm>
              <a:prstGeom prst="ellipse">
                <a:avLst/>
              </a:prstGeom>
              <a:solidFill>
                <a:srgbClr val="800000"/>
              </a:solidFill>
              <a:ln w="28575" cmpd="sng">
                <a:solidFill>
                  <a:srgbClr val="00009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/>
              <p:cNvCxnSpPr>
                <a:stCxn id="80" idx="4"/>
                <a:endCxn id="78" idx="0"/>
              </p:cNvCxnSpPr>
              <p:nvPr/>
            </p:nvCxnSpPr>
            <p:spPr>
              <a:xfrm>
                <a:off x="3024578" y="1233564"/>
                <a:ext cx="0" cy="755992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78" idx="4"/>
                <a:endCxn id="76" idx="0"/>
              </p:cNvCxnSpPr>
              <p:nvPr/>
            </p:nvCxnSpPr>
            <p:spPr>
              <a:xfrm>
                <a:off x="3024578" y="2502935"/>
                <a:ext cx="0" cy="755992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>
                <a:stCxn id="76" idx="4"/>
                <a:endCxn id="74" idx="0"/>
              </p:cNvCxnSpPr>
              <p:nvPr/>
            </p:nvCxnSpPr>
            <p:spPr>
              <a:xfrm>
                <a:off x="3024578" y="3772306"/>
                <a:ext cx="0" cy="755992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74" idx="4"/>
                <a:endCxn id="72" idx="0"/>
              </p:cNvCxnSpPr>
              <p:nvPr/>
            </p:nvCxnSpPr>
            <p:spPr>
              <a:xfrm>
                <a:off x="3024578" y="5041677"/>
                <a:ext cx="0" cy="755991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/>
            <p:cNvSpPr txBox="1"/>
            <p:nvPr/>
          </p:nvSpPr>
          <p:spPr>
            <a:xfrm>
              <a:off x="2369215" y="6291590"/>
              <a:ext cx="13161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darkDots</a:t>
              </a:r>
              <a:endParaRPr lang="en-US" dirty="0"/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>
              <a:off x="3330020" y="6064056"/>
              <a:ext cx="512472" cy="554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6960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906" y="-59764"/>
            <a:ext cx="5683623" cy="1143000"/>
          </a:xfrm>
        </p:spPr>
        <p:txBody>
          <a:bodyPr/>
          <a:lstStyle/>
          <a:p>
            <a:r>
              <a:rPr lang="en-US" dirty="0" smtClean="0"/>
              <a:t>Simplified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46519" y="1608486"/>
            <a:ext cx="935270" cy="911791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9" idx="4"/>
            <a:endCxn id="38" idx="0"/>
          </p:cNvCxnSpPr>
          <p:nvPr/>
        </p:nvCxnSpPr>
        <p:spPr>
          <a:xfrm>
            <a:off x="1114154" y="2520277"/>
            <a:ext cx="0" cy="7908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46519" y="3311175"/>
            <a:ext cx="935270" cy="911791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8" idx="4"/>
            <a:endCxn id="44" idx="0"/>
          </p:cNvCxnSpPr>
          <p:nvPr/>
        </p:nvCxnSpPr>
        <p:spPr>
          <a:xfrm>
            <a:off x="1114154" y="4222966"/>
            <a:ext cx="0" cy="7908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646519" y="5013864"/>
            <a:ext cx="935270" cy="911791"/>
          </a:xfrm>
          <a:prstGeom prst="ellipse">
            <a:avLst/>
          </a:prstGeom>
          <a:solidFill>
            <a:srgbClr val="CCFFCC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734077" y="720185"/>
            <a:ext cx="581001" cy="513379"/>
          </a:xfrm>
          <a:prstGeom prst="ellipse">
            <a:avLst/>
          </a:prstGeom>
          <a:solidFill>
            <a:srgbClr val="0000FF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734077" y="1989556"/>
            <a:ext cx="581001" cy="513379"/>
          </a:xfrm>
          <a:prstGeom prst="ellipse">
            <a:avLst/>
          </a:prstGeom>
          <a:solidFill>
            <a:srgbClr val="660066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734077" y="3258927"/>
            <a:ext cx="581001" cy="5133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2734077" y="4528298"/>
            <a:ext cx="581001" cy="513379"/>
          </a:xfrm>
          <a:prstGeom prst="ellipse">
            <a:avLst/>
          </a:prstGeom>
          <a:solidFill>
            <a:srgbClr val="008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734077" y="5797668"/>
            <a:ext cx="581001" cy="513379"/>
          </a:xfrm>
          <a:prstGeom prst="ellipse">
            <a:avLst/>
          </a:prstGeom>
          <a:solidFill>
            <a:srgbClr val="80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/>
          <p:cNvCxnSpPr>
            <a:stCxn id="80" idx="4"/>
            <a:endCxn id="78" idx="0"/>
          </p:cNvCxnSpPr>
          <p:nvPr/>
        </p:nvCxnSpPr>
        <p:spPr>
          <a:xfrm>
            <a:off x="3024578" y="1233564"/>
            <a:ext cx="0" cy="75599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8" idx="4"/>
            <a:endCxn id="76" idx="0"/>
          </p:cNvCxnSpPr>
          <p:nvPr/>
        </p:nvCxnSpPr>
        <p:spPr>
          <a:xfrm>
            <a:off x="3024578" y="2502935"/>
            <a:ext cx="0" cy="75599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6" idx="4"/>
            <a:endCxn id="74" idx="0"/>
          </p:cNvCxnSpPr>
          <p:nvPr/>
        </p:nvCxnSpPr>
        <p:spPr>
          <a:xfrm>
            <a:off x="3024578" y="3772306"/>
            <a:ext cx="0" cy="75599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4" idx="4"/>
            <a:endCxn id="72" idx="0"/>
          </p:cNvCxnSpPr>
          <p:nvPr/>
        </p:nvCxnSpPr>
        <p:spPr>
          <a:xfrm>
            <a:off x="3024578" y="5041677"/>
            <a:ext cx="0" cy="75599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9378" y="6291590"/>
            <a:ext cx="13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lightDots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2369215" y="6291590"/>
            <a:ext cx="1316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darkDots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37530" y="1512950"/>
            <a:ext cx="428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purpleDot.next</a:t>
            </a:r>
            <a:r>
              <a:rPr lang="en-US" sz="2400" dirty="0" smtClean="0"/>
              <a:t> = </a:t>
            </a:r>
            <a:r>
              <a:rPr lang="en-US" sz="2400" dirty="0" err="1" smtClean="0"/>
              <a:t>lightDots.head</a:t>
            </a:r>
            <a:r>
              <a:rPr lang="en-US" sz="2400" dirty="0" smtClean="0"/>
              <a:t>;</a:t>
            </a:r>
          </a:p>
        </p:txBody>
      </p:sp>
      <p:cxnSp>
        <p:nvCxnSpPr>
          <p:cNvPr id="22" name="Straight Arrow Connector 21"/>
          <p:cNvCxnSpPr>
            <a:stCxn id="78" idx="2"/>
            <a:endCxn id="19" idx="6"/>
          </p:cNvCxnSpPr>
          <p:nvPr/>
        </p:nvCxnSpPr>
        <p:spPr>
          <a:xfrm flipH="1" flipV="1">
            <a:off x="1581789" y="2064382"/>
            <a:ext cx="1152288" cy="18186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444822" y="5792126"/>
            <a:ext cx="512472" cy="554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330020" y="6064056"/>
            <a:ext cx="512472" cy="554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92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6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6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906" y="-59764"/>
            <a:ext cx="5683623" cy="1143000"/>
          </a:xfrm>
        </p:spPr>
        <p:txBody>
          <a:bodyPr/>
          <a:lstStyle/>
          <a:p>
            <a:r>
              <a:rPr lang="en-US" dirty="0" smtClean="0"/>
              <a:t>Simplified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46519" y="1608486"/>
            <a:ext cx="935270" cy="911791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9" idx="4"/>
            <a:endCxn id="38" idx="0"/>
          </p:cNvCxnSpPr>
          <p:nvPr/>
        </p:nvCxnSpPr>
        <p:spPr>
          <a:xfrm>
            <a:off x="1114154" y="2520277"/>
            <a:ext cx="0" cy="7908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46519" y="3311175"/>
            <a:ext cx="935270" cy="911791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8" idx="4"/>
            <a:endCxn id="44" idx="0"/>
          </p:cNvCxnSpPr>
          <p:nvPr/>
        </p:nvCxnSpPr>
        <p:spPr>
          <a:xfrm>
            <a:off x="1114154" y="4222966"/>
            <a:ext cx="0" cy="7908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646519" y="5013864"/>
            <a:ext cx="935270" cy="911791"/>
          </a:xfrm>
          <a:prstGeom prst="ellipse">
            <a:avLst/>
          </a:prstGeom>
          <a:solidFill>
            <a:srgbClr val="CCFFCC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734077" y="720185"/>
            <a:ext cx="581001" cy="513379"/>
          </a:xfrm>
          <a:prstGeom prst="ellipse">
            <a:avLst/>
          </a:prstGeom>
          <a:solidFill>
            <a:srgbClr val="0000FF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734077" y="1989556"/>
            <a:ext cx="581001" cy="513379"/>
          </a:xfrm>
          <a:prstGeom prst="ellipse">
            <a:avLst/>
          </a:prstGeom>
          <a:solidFill>
            <a:srgbClr val="660066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734077" y="3258927"/>
            <a:ext cx="581001" cy="5133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2734077" y="4528298"/>
            <a:ext cx="581001" cy="513379"/>
          </a:xfrm>
          <a:prstGeom prst="ellipse">
            <a:avLst/>
          </a:prstGeom>
          <a:solidFill>
            <a:srgbClr val="008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734077" y="5797668"/>
            <a:ext cx="581001" cy="513379"/>
          </a:xfrm>
          <a:prstGeom prst="ellipse">
            <a:avLst/>
          </a:prstGeom>
          <a:solidFill>
            <a:srgbClr val="80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/>
          <p:cNvCxnSpPr>
            <a:stCxn id="80" idx="4"/>
            <a:endCxn id="78" idx="0"/>
          </p:cNvCxnSpPr>
          <p:nvPr/>
        </p:nvCxnSpPr>
        <p:spPr>
          <a:xfrm>
            <a:off x="3024578" y="1233564"/>
            <a:ext cx="0" cy="75599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6" idx="4"/>
            <a:endCxn id="74" idx="0"/>
          </p:cNvCxnSpPr>
          <p:nvPr/>
        </p:nvCxnSpPr>
        <p:spPr>
          <a:xfrm>
            <a:off x="3024578" y="3772306"/>
            <a:ext cx="0" cy="75599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4" idx="4"/>
            <a:endCxn id="72" idx="0"/>
          </p:cNvCxnSpPr>
          <p:nvPr/>
        </p:nvCxnSpPr>
        <p:spPr>
          <a:xfrm>
            <a:off x="3024578" y="5041677"/>
            <a:ext cx="0" cy="75599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8791" y="6284086"/>
            <a:ext cx="13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lightDots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2369215" y="6291590"/>
            <a:ext cx="1316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darkDots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37530" y="1512950"/>
            <a:ext cx="428705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purpleDot.next</a:t>
            </a:r>
            <a:r>
              <a:rPr lang="en-US" sz="2400" dirty="0" smtClean="0"/>
              <a:t> = </a:t>
            </a:r>
            <a:r>
              <a:rPr lang="en-US" sz="2400" dirty="0" err="1" smtClean="0"/>
              <a:t>lightDots.head</a:t>
            </a:r>
            <a:r>
              <a:rPr lang="en-US" sz="2400" dirty="0" smtClean="0"/>
              <a:t>;</a:t>
            </a:r>
          </a:p>
          <a:p>
            <a:r>
              <a:rPr lang="en-US" sz="2400" dirty="0" err="1"/>
              <a:t>lightDots.tail.next</a:t>
            </a:r>
            <a:r>
              <a:rPr lang="en-US" sz="2400" dirty="0"/>
              <a:t> = </a:t>
            </a:r>
            <a:r>
              <a:rPr lang="en-US" sz="2400" dirty="0" err="1"/>
              <a:t>tealDot</a:t>
            </a:r>
            <a:r>
              <a:rPr lang="en-US" sz="2400" dirty="0"/>
              <a:t>;</a:t>
            </a:r>
          </a:p>
          <a:p>
            <a:endParaRPr lang="en-US" sz="2400" dirty="0" smtClean="0"/>
          </a:p>
        </p:txBody>
      </p:sp>
      <p:cxnSp>
        <p:nvCxnSpPr>
          <p:cNvPr id="22" name="Straight Arrow Connector 21"/>
          <p:cNvCxnSpPr>
            <a:stCxn id="78" idx="2"/>
            <a:endCxn id="19" idx="6"/>
          </p:cNvCxnSpPr>
          <p:nvPr/>
        </p:nvCxnSpPr>
        <p:spPr>
          <a:xfrm flipH="1" flipV="1">
            <a:off x="1581789" y="2064382"/>
            <a:ext cx="1152288" cy="18186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444822" y="5792126"/>
            <a:ext cx="512472" cy="554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4" idx="7"/>
            <a:endCxn id="76" idx="3"/>
          </p:cNvCxnSpPr>
          <p:nvPr/>
        </p:nvCxnSpPr>
        <p:spPr>
          <a:xfrm flipV="1">
            <a:off x="1444822" y="3697123"/>
            <a:ext cx="1374341" cy="145027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330020" y="6064056"/>
            <a:ext cx="512472" cy="554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263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906" y="-59764"/>
            <a:ext cx="5683623" cy="1143000"/>
          </a:xfrm>
        </p:spPr>
        <p:txBody>
          <a:bodyPr/>
          <a:lstStyle/>
          <a:p>
            <a:r>
              <a:rPr lang="en-US" dirty="0" smtClean="0"/>
              <a:t>Simplified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46519" y="1608486"/>
            <a:ext cx="935270" cy="911791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9" idx="4"/>
            <a:endCxn id="38" idx="0"/>
          </p:cNvCxnSpPr>
          <p:nvPr/>
        </p:nvCxnSpPr>
        <p:spPr>
          <a:xfrm>
            <a:off x="1114154" y="2520277"/>
            <a:ext cx="0" cy="7908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46519" y="3311175"/>
            <a:ext cx="935270" cy="911791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8" idx="4"/>
            <a:endCxn id="44" idx="0"/>
          </p:cNvCxnSpPr>
          <p:nvPr/>
        </p:nvCxnSpPr>
        <p:spPr>
          <a:xfrm>
            <a:off x="1114154" y="4222966"/>
            <a:ext cx="0" cy="7908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646519" y="5013864"/>
            <a:ext cx="935270" cy="911791"/>
          </a:xfrm>
          <a:prstGeom prst="ellipse">
            <a:avLst/>
          </a:prstGeom>
          <a:solidFill>
            <a:srgbClr val="CCFFCC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734077" y="720185"/>
            <a:ext cx="581001" cy="513379"/>
          </a:xfrm>
          <a:prstGeom prst="ellipse">
            <a:avLst/>
          </a:prstGeom>
          <a:solidFill>
            <a:srgbClr val="0000FF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734077" y="1989556"/>
            <a:ext cx="581001" cy="513379"/>
          </a:xfrm>
          <a:prstGeom prst="ellipse">
            <a:avLst/>
          </a:prstGeom>
          <a:solidFill>
            <a:srgbClr val="660066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734077" y="3258927"/>
            <a:ext cx="581001" cy="5133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2734077" y="4528298"/>
            <a:ext cx="581001" cy="513379"/>
          </a:xfrm>
          <a:prstGeom prst="ellipse">
            <a:avLst/>
          </a:prstGeom>
          <a:solidFill>
            <a:srgbClr val="008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734077" y="5797668"/>
            <a:ext cx="581001" cy="513379"/>
          </a:xfrm>
          <a:prstGeom prst="ellipse">
            <a:avLst/>
          </a:prstGeom>
          <a:solidFill>
            <a:srgbClr val="80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/>
          <p:cNvCxnSpPr>
            <a:stCxn id="80" idx="4"/>
            <a:endCxn id="78" idx="0"/>
          </p:cNvCxnSpPr>
          <p:nvPr/>
        </p:nvCxnSpPr>
        <p:spPr>
          <a:xfrm>
            <a:off x="3024578" y="1233564"/>
            <a:ext cx="0" cy="75599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6" idx="4"/>
            <a:endCxn id="74" idx="0"/>
          </p:cNvCxnSpPr>
          <p:nvPr/>
        </p:nvCxnSpPr>
        <p:spPr>
          <a:xfrm>
            <a:off x="3024578" y="3772306"/>
            <a:ext cx="0" cy="75599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4" idx="4"/>
            <a:endCxn id="72" idx="0"/>
          </p:cNvCxnSpPr>
          <p:nvPr/>
        </p:nvCxnSpPr>
        <p:spPr>
          <a:xfrm>
            <a:off x="3024578" y="5041677"/>
            <a:ext cx="0" cy="75599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8791" y="6269145"/>
            <a:ext cx="13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lightDots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2369215" y="6291590"/>
            <a:ext cx="1316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darkDots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37530" y="1512950"/>
            <a:ext cx="4287051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purpleDot.next</a:t>
            </a:r>
            <a:r>
              <a:rPr lang="en-US" sz="2400" dirty="0" smtClean="0"/>
              <a:t> = </a:t>
            </a:r>
            <a:r>
              <a:rPr lang="en-US" sz="2400" dirty="0" err="1" smtClean="0"/>
              <a:t>lightDots.head</a:t>
            </a:r>
            <a:r>
              <a:rPr lang="en-US" sz="2400" dirty="0" smtClean="0"/>
              <a:t>;</a:t>
            </a:r>
          </a:p>
          <a:p>
            <a:r>
              <a:rPr lang="en-US" sz="2400" dirty="0" err="1"/>
              <a:t>lightDots.tail.next</a:t>
            </a:r>
            <a:r>
              <a:rPr lang="en-US" sz="2400" dirty="0"/>
              <a:t> = </a:t>
            </a:r>
            <a:r>
              <a:rPr lang="en-US" sz="2400" dirty="0" err="1"/>
              <a:t>tealDot</a:t>
            </a:r>
            <a:r>
              <a:rPr lang="en-US" sz="2400" dirty="0" smtClean="0"/>
              <a:t>;</a:t>
            </a:r>
          </a:p>
          <a:p>
            <a:endParaRPr lang="en-US" sz="4000" dirty="0" smtClean="0"/>
          </a:p>
          <a:p>
            <a:r>
              <a:rPr lang="en-US" sz="4000" dirty="0" smtClean="0"/>
              <a:t>T(n) = 2 = O(1) </a:t>
            </a:r>
            <a:endParaRPr lang="en-US" sz="4000" dirty="0"/>
          </a:p>
          <a:p>
            <a:endParaRPr lang="en-US" sz="2400" dirty="0" smtClean="0"/>
          </a:p>
        </p:txBody>
      </p:sp>
      <p:cxnSp>
        <p:nvCxnSpPr>
          <p:cNvPr id="22" name="Straight Arrow Connector 21"/>
          <p:cNvCxnSpPr>
            <a:stCxn id="78" idx="2"/>
            <a:endCxn id="19" idx="6"/>
          </p:cNvCxnSpPr>
          <p:nvPr/>
        </p:nvCxnSpPr>
        <p:spPr>
          <a:xfrm flipH="1" flipV="1">
            <a:off x="1581789" y="2064382"/>
            <a:ext cx="1152288" cy="18186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4" idx="7"/>
            <a:endCxn id="76" idx="3"/>
          </p:cNvCxnSpPr>
          <p:nvPr/>
        </p:nvCxnSpPr>
        <p:spPr>
          <a:xfrm flipV="1">
            <a:off x="1444822" y="3697123"/>
            <a:ext cx="1374341" cy="145027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330020" y="6064056"/>
            <a:ext cx="512472" cy="554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101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98887"/>
            <a:ext cx="8229600" cy="3864068"/>
          </a:xfrm>
        </p:spPr>
        <p:txBody>
          <a:bodyPr/>
          <a:lstStyle/>
          <a:p>
            <a:r>
              <a:rPr lang="en-US" dirty="0" smtClean="0"/>
              <a:t>Confused?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Still Confused?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823268"/>
            <a:ext cx="8229600" cy="4764741"/>
          </a:xfrm>
        </p:spPr>
        <p:txBody>
          <a:bodyPr>
            <a:noAutofit/>
          </a:bodyPr>
          <a:lstStyle/>
          <a:p>
            <a:r>
              <a:rPr lang="en-US" dirty="0" smtClean="0"/>
              <a:t>Run through the animation a few times.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Get a big piece of paper. Or better yet, a whiteboard. </a:t>
            </a:r>
          </a:p>
          <a:p>
            <a:r>
              <a:rPr lang="en-US" dirty="0" smtClean="0"/>
              <a:t>Draw the scenario, including boxes for the nodes and lists.</a:t>
            </a:r>
          </a:p>
          <a:p>
            <a:r>
              <a:rPr lang="en-US" dirty="0" smtClean="0"/>
              <a:t>Start like this … (see next slide)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934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3217316" y="782247"/>
            <a:ext cx="520966" cy="502839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1251545" y="966532"/>
            <a:ext cx="686070" cy="398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956235" y="1359647"/>
            <a:ext cx="981379" cy="190865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24118" y="253183"/>
            <a:ext cx="1195294" cy="1433853"/>
            <a:chOff x="224118" y="238242"/>
            <a:chExt cx="1195294" cy="1433853"/>
          </a:xfrm>
        </p:grpSpPr>
        <p:grpSp>
          <p:nvGrpSpPr>
            <p:cNvPr id="5" name="Group 4"/>
            <p:cNvGrpSpPr/>
            <p:nvPr/>
          </p:nvGrpSpPr>
          <p:grpSpPr>
            <a:xfrm>
              <a:off x="224118" y="238242"/>
              <a:ext cx="1195294" cy="1433853"/>
              <a:chOff x="493059" y="3286242"/>
              <a:chExt cx="1195294" cy="1433853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493059" y="3645646"/>
                <a:ext cx="1195294" cy="1074449"/>
              </a:xfrm>
              <a:prstGeom prst="roundRect">
                <a:avLst/>
              </a:prstGeom>
              <a:noFill/>
              <a:ln w="381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493059" y="3286242"/>
                <a:ext cx="1188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lightColors</a:t>
                </a:r>
                <a:endParaRPr lang="en-US" dirty="0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338915" y="654379"/>
              <a:ext cx="91263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head</a:t>
              </a:r>
            </a:p>
            <a:p>
              <a:r>
                <a:rPr lang="en-US" sz="2800" dirty="0" smtClean="0"/>
                <a:t>tail</a:t>
              </a:r>
              <a:endParaRPr lang="en-US" sz="2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89440" y="573420"/>
            <a:ext cx="963970" cy="5571084"/>
            <a:chOff x="5445798" y="782247"/>
            <a:chExt cx="656852" cy="5571084"/>
          </a:xfrm>
        </p:grpSpPr>
        <p:grpSp>
          <p:nvGrpSpPr>
            <p:cNvPr id="6" name="Group 5"/>
            <p:cNvGrpSpPr/>
            <p:nvPr/>
          </p:nvGrpSpPr>
          <p:grpSpPr>
            <a:xfrm>
              <a:off x="5445798" y="782247"/>
              <a:ext cx="656852" cy="707887"/>
              <a:chOff x="1680624" y="782248"/>
              <a:chExt cx="656852" cy="707887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680624" y="836707"/>
                <a:ext cx="656851" cy="653428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680625" y="782248"/>
                <a:ext cx="6568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000" dirty="0"/>
                  <a:t>d</a:t>
                </a:r>
                <a:r>
                  <a:rPr lang="en-US" sz="2000" dirty="0" smtClean="0"/>
                  <a:t>ata</a:t>
                </a:r>
              </a:p>
              <a:p>
                <a:pPr algn="r"/>
                <a:r>
                  <a:rPr lang="en-US" sz="2000" dirty="0" smtClean="0"/>
                  <a:t>next</a:t>
                </a:r>
                <a:endParaRPr lang="en-US" sz="2000" dirty="0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5445798" y="1998046"/>
              <a:ext cx="656852" cy="707887"/>
              <a:chOff x="1680624" y="782248"/>
              <a:chExt cx="656852" cy="707887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1680624" y="836707"/>
                <a:ext cx="656851" cy="653428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680625" y="782248"/>
                <a:ext cx="6568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000" dirty="0"/>
                  <a:t>d</a:t>
                </a:r>
                <a:r>
                  <a:rPr lang="en-US" sz="2000" dirty="0" smtClean="0"/>
                  <a:t>ata</a:t>
                </a:r>
              </a:p>
              <a:p>
                <a:pPr algn="r"/>
                <a:r>
                  <a:rPr lang="en-US" sz="2000" dirty="0" smtClean="0"/>
                  <a:t>next</a:t>
                </a:r>
                <a:endParaRPr lang="en-US" sz="2000" dirty="0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445798" y="3213845"/>
              <a:ext cx="656852" cy="707887"/>
              <a:chOff x="1680624" y="782248"/>
              <a:chExt cx="656852" cy="707887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1680624" y="836707"/>
                <a:ext cx="656851" cy="653428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680625" y="782248"/>
                <a:ext cx="6568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000" dirty="0"/>
                  <a:t>d</a:t>
                </a:r>
                <a:r>
                  <a:rPr lang="en-US" sz="2000" dirty="0" smtClean="0"/>
                  <a:t>ata</a:t>
                </a:r>
              </a:p>
              <a:p>
                <a:pPr algn="r"/>
                <a:r>
                  <a:rPr lang="en-US" sz="2000" dirty="0" smtClean="0"/>
                  <a:t>next</a:t>
                </a:r>
                <a:endParaRPr lang="en-US" sz="2000" dirty="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5445798" y="4429644"/>
              <a:ext cx="656852" cy="707887"/>
              <a:chOff x="1680624" y="782248"/>
              <a:chExt cx="656852" cy="707887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1680624" y="836707"/>
                <a:ext cx="656851" cy="653428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680625" y="782248"/>
                <a:ext cx="6568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000" dirty="0"/>
                  <a:t>d</a:t>
                </a:r>
                <a:r>
                  <a:rPr lang="en-US" sz="2000" dirty="0" smtClean="0"/>
                  <a:t>ata</a:t>
                </a:r>
              </a:p>
              <a:p>
                <a:pPr algn="r"/>
                <a:r>
                  <a:rPr lang="en-US" sz="2000" dirty="0" smtClean="0"/>
                  <a:t>next</a:t>
                </a:r>
                <a:endParaRPr lang="en-US" sz="2000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5445798" y="5645444"/>
              <a:ext cx="656852" cy="707887"/>
              <a:chOff x="1680624" y="782248"/>
              <a:chExt cx="656852" cy="707887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1680624" y="836707"/>
                <a:ext cx="656851" cy="653428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680625" y="782248"/>
                <a:ext cx="6568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000" dirty="0"/>
                  <a:t>d</a:t>
                </a:r>
                <a:r>
                  <a:rPr lang="en-US" sz="2000" dirty="0" smtClean="0"/>
                  <a:t>ata</a:t>
                </a:r>
              </a:p>
              <a:p>
                <a:pPr algn="r"/>
                <a:r>
                  <a:rPr lang="en-US" sz="2000" dirty="0" smtClean="0"/>
                  <a:t>next</a:t>
                </a:r>
                <a:endParaRPr lang="en-US" sz="2000" dirty="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1937614" y="791883"/>
            <a:ext cx="871326" cy="3139485"/>
            <a:chOff x="1937614" y="836706"/>
            <a:chExt cx="656851" cy="3139485"/>
          </a:xfrm>
        </p:grpSpPr>
        <p:grpSp>
          <p:nvGrpSpPr>
            <p:cNvPr id="73" name="Group 72"/>
            <p:cNvGrpSpPr/>
            <p:nvPr/>
          </p:nvGrpSpPr>
          <p:grpSpPr>
            <a:xfrm>
              <a:off x="1937614" y="836706"/>
              <a:ext cx="656851" cy="707887"/>
              <a:chOff x="1680624" y="782248"/>
              <a:chExt cx="656851" cy="707887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1680624" y="836707"/>
                <a:ext cx="656851" cy="653428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680625" y="782248"/>
                <a:ext cx="4907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dirty="0" smtClean="0"/>
                  <a:t>ata</a:t>
                </a:r>
              </a:p>
              <a:p>
                <a:r>
                  <a:rPr lang="en-US" sz="2000" dirty="0" smtClean="0"/>
                  <a:t>next</a:t>
                </a:r>
                <a:endParaRPr lang="en-US" sz="2000" dirty="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937614" y="2052505"/>
              <a:ext cx="656851" cy="707887"/>
              <a:chOff x="1680624" y="782248"/>
              <a:chExt cx="656851" cy="707887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1680624" y="836707"/>
                <a:ext cx="656851" cy="653428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680625" y="782248"/>
                <a:ext cx="4907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dirty="0" smtClean="0"/>
                  <a:t>ata</a:t>
                </a:r>
              </a:p>
              <a:p>
                <a:r>
                  <a:rPr lang="en-US" sz="2000" dirty="0" smtClean="0"/>
                  <a:t>next</a:t>
                </a:r>
                <a:endParaRPr lang="en-US" sz="2000" dirty="0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1937614" y="3268304"/>
              <a:ext cx="656851" cy="707887"/>
              <a:chOff x="1680624" y="782248"/>
              <a:chExt cx="656851" cy="707887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1680624" y="836707"/>
                <a:ext cx="656851" cy="653428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680625" y="782248"/>
                <a:ext cx="4907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dirty="0" smtClean="0"/>
                  <a:t>ata</a:t>
                </a:r>
              </a:p>
              <a:p>
                <a:r>
                  <a:rPr lang="en-US" sz="2000" dirty="0" smtClean="0"/>
                  <a:t>next</a:t>
                </a:r>
                <a:endParaRPr lang="en-US" sz="2000" dirty="0"/>
              </a:p>
            </p:txBody>
          </p:sp>
        </p:grpSp>
      </p:grpSp>
      <p:cxnSp>
        <p:nvCxnSpPr>
          <p:cNvPr id="82" name="Straight Arrow Connector 81"/>
          <p:cNvCxnSpPr/>
          <p:nvPr/>
        </p:nvCxnSpPr>
        <p:spPr>
          <a:xfrm>
            <a:off x="2588655" y="1359647"/>
            <a:ext cx="0" cy="63839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588655" y="2585082"/>
            <a:ext cx="0" cy="63839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2595475" y="3845704"/>
            <a:ext cx="0" cy="63839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2313658" y="4484103"/>
            <a:ext cx="554124" cy="147378"/>
            <a:chOff x="2254816" y="4843802"/>
            <a:chExt cx="703537" cy="300605"/>
          </a:xfrm>
        </p:grpSpPr>
        <p:cxnSp>
          <p:nvCxnSpPr>
            <p:cNvPr id="85" name="Straight Arrow Connector 84"/>
            <p:cNvCxnSpPr/>
            <p:nvPr/>
          </p:nvCxnSpPr>
          <p:spPr>
            <a:xfrm>
              <a:off x="2254816" y="4843802"/>
              <a:ext cx="703537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2421735" y="4991180"/>
              <a:ext cx="369698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2531878" y="5138558"/>
              <a:ext cx="149413" cy="5849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Oval 87"/>
          <p:cNvSpPr/>
          <p:nvPr/>
        </p:nvSpPr>
        <p:spPr>
          <a:xfrm>
            <a:off x="3217316" y="2016647"/>
            <a:ext cx="520966" cy="502839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3217316" y="3251047"/>
            <a:ext cx="520966" cy="502839"/>
          </a:xfrm>
          <a:prstGeom prst="ellipse">
            <a:avLst/>
          </a:prstGeom>
          <a:solidFill>
            <a:srgbClr val="CCFFCC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Arrow Connector 89"/>
          <p:cNvCxnSpPr>
            <a:endCxn id="19" idx="2"/>
          </p:cNvCxnSpPr>
          <p:nvPr/>
        </p:nvCxnSpPr>
        <p:spPr>
          <a:xfrm>
            <a:off x="2649561" y="1019133"/>
            <a:ext cx="567755" cy="1453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649561" y="2247298"/>
            <a:ext cx="567755" cy="1453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2649561" y="3487415"/>
            <a:ext cx="567755" cy="1453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7144871" y="240968"/>
            <a:ext cx="1197764" cy="1433853"/>
            <a:chOff x="224118" y="238242"/>
            <a:chExt cx="1197764" cy="1433853"/>
          </a:xfrm>
        </p:grpSpPr>
        <p:grpSp>
          <p:nvGrpSpPr>
            <p:cNvPr id="94" name="Group 93"/>
            <p:cNvGrpSpPr/>
            <p:nvPr/>
          </p:nvGrpSpPr>
          <p:grpSpPr>
            <a:xfrm>
              <a:off x="224118" y="238242"/>
              <a:ext cx="1197764" cy="1433853"/>
              <a:chOff x="493059" y="3286242"/>
              <a:chExt cx="1197764" cy="1433853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493059" y="3645646"/>
                <a:ext cx="1195294" cy="1074449"/>
              </a:xfrm>
              <a:prstGeom prst="roundRect">
                <a:avLst/>
              </a:prstGeom>
              <a:noFill/>
              <a:ln w="381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493059" y="3286242"/>
                <a:ext cx="1197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darkColors</a:t>
                </a:r>
                <a:endParaRPr lang="en-US" dirty="0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338915" y="654379"/>
              <a:ext cx="91263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dirty="0" smtClean="0"/>
                <a:t>head</a:t>
              </a:r>
            </a:p>
            <a:p>
              <a:pPr algn="r"/>
              <a:r>
                <a:rPr lang="en-US" sz="2800" dirty="0" smtClean="0"/>
                <a:t>tail</a:t>
              </a:r>
              <a:endParaRPr lang="en-US" sz="2800" dirty="0"/>
            </a:p>
          </p:txBody>
        </p:sp>
      </p:grpSp>
      <p:sp>
        <p:nvSpPr>
          <p:cNvPr id="98" name="Oval 97"/>
          <p:cNvSpPr/>
          <p:nvPr/>
        </p:nvSpPr>
        <p:spPr>
          <a:xfrm flipH="1">
            <a:off x="4863834" y="573420"/>
            <a:ext cx="520966" cy="502839"/>
          </a:xfrm>
          <a:prstGeom prst="ellipse">
            <a:avLst/>
          </a:prstGeom>
          <a:solidFill>
            <a:srgbClr val="0000FF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 flipH="1">
            <a:off x="4863834" y="1807820"/>
            <a:ext cx="520966" cy="502839"/>
          </a:xfrm>
          <a:prstGeom prst="ellipse">
            <a:avLst/>
          </a:prstGeom>
          <a:solidFill>
            <a:srgbClr val="660066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 flipH="1">
            <a:off x="4863835" y="3012338"/>
            <a:ext cx="520966" cy="50283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>
            <a:endCxn id="98" idx="2"/>
          </p:cNvCxnSpPr>
          <p:nvPr/>
        </p:nvCxnSpPr>
        <p:spPr>
          <a:xfrm flipH="1">
            <a:off x="5384800" y="795018"/>
            <a:ext cx="756022" cy="2982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>
            <a:off x="5384801" y="2053005"/>
            <a:ext cx="756021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5384801" y="3263240"/>
            <a:ext cx="756021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 flipH="1">
            <a:off x="4863834" y="5430624"/>
            <a:ext cx="520966" cy="502839"/>
          </a:xfrm>
          <a:prstGeom prst="ellipse">
            <a:avLst/>
          </a:prstGeom>
          <a:solidFill>
            <a:srgbClr val="80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5384801" y="5675809"/>
            <a:ext cx="756021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4863834" y="4168019"/>
            <a:ext cx="1276987" cy="502839"/>
            <a:chOff x="4699483" y="4128642"/>
            <a:chExt cx="1276987" cy="502839"/>
          </a:xfrm>
        </p:grpSpPr>
        <p:sp>
          <p:nvSpPr>
            <p:cNvPr id="104" name="Oval 103"/>
            <p:cNvSpPr/>
            <p:nvPr/>
          </p:nvSpPr>
          <p:spPr>
            <a:xfrm flipH="1">
              <a:off x="4699483" y="4128642"/>
              <a:ext cx="520966" cy="502839"/>
            </a:xfrm>
            <a:prstGeom prst="ellipse">
              <a:avLst/>
            </a:prstGeom>
            <a:solidFill>
              <a:srgbClr val="0080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 flipH="1">
              <a:off x="5220449" y="4409157"/>
              <a:ext cx="756021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>
            <a:off x="5818399" y="5938239"/>
            <a:ext cx="554124" cy="612195"/>
            <a:chOff x="2466058" y="4171686"/>
            <a:chExt cx="554124" cy="612195"/>
          </a:xfrm>
        </p:grpSpPr>
        <p:cxnSp>
          <p:nvCxnSpPr>
            <p:cNvPr id="112" name="Straight Arrow Connector 111"/>
            <p:cNvCxnSpPr/>
            <p:nvPr/>
          </p:nvCxnSpPr>
          <p:spPr>
            <a:xfrm>
              <a:off x="2747876" y="4171686"/>
              <a:ext cx="0" cy="464817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/>
          </p:nvGrpSpPr>
          <p:grpSpPr>
            <a:xfrm>
              <a:off x="2466058" y="4636503"/>
              <a:ext cx="554124" cy="147378"/>
              <a:chOff x="2254816" y="4843802"/>
              <a:chExt cx="703537" cy="300605"/>
            </a:xfrm>
          </p:grpSpPr>
          <p:cxnSp>
            <p:nvCxnSpPr>
              <p:cNvPr id="114" name="Straight Arrow Connector 113"/>
              <p:cNvCxnSpPr/>
              <p:nvPr/>
            </p:nvCxnSpPr>
            <p:spPr>
              <a:xfrm>
                <a:off x="2254816" y="4843802"/>
                <a:ext cx="703537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>
                <a:off x="2421735" y="4991180"/>
                <a:ext cx="369698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/>
              <p:nvPr/>
            </p:nvCxnSpPr>
            <p:spPr>
              <a:xfrm>
                <a:off x="2531878" y="5138558"/>
                <a:ext cx="149413" cy="5849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0" name="Straight Arrow Connector 119"/>
          <p:cNvCxnSpPr>
            <a:endCxn id="11" idx="3"/>
          </p:cNvCxnSpPr>
          <p:nvPr/>
        </p:nvCxnSpPr>
        <p:spPr>
          <a:xfrm flipH="1">
            <a:off x="6753409" y="947418"/>
            <a:ext cx="506259" cy="717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H="1">
            <a:off x="6753410" y="1359647"/>
            <a:ext cx="791884" cy="413142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/>
          <p:cNvGrpSpPr/>
          <p:nvPr/>
        </p:nvGrpSpPr>
        <p:grpSpPr>
          <a:xfrm>
            <a:off x="413621" y="4991205"/>
            <a:ext cx="1851611" cy="369332"/>
            <a:chOff x="443503" y="5200379"/>
            <a:chExt cx="1851611" cy="369332"/>
          </a:xfrm>
        </p:grpSpPr>
        <p:sp>
          <p:nvSpPr>
            <p:cNvPr id="126" name="Rounded Rectangle 125"/>
            <p:cNvSpPr/>
            <p:nvPr/>
          </p:nvSpPr>
          <p:spPr>
            <a:xfrm>
              <a:off x="443503" y="5217219"/>
              <a:ext cx="617320" cy="352492"/>
            </a:xfrm>
            <a:prstGeom prst="round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102810" y="5200379"/>
              <a:ext cx="1192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Linked List</a:t>
              </a:r>
              <a:endParaRPr lang="en-US" b="1" dirty="0"/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413621" y="5568907"/>
            <a:ext cx="1986684" cy="369332"/>
            <a:chOff x="443503" y="5758622"/>
            <a:chExt cx="1986684" cy="369332"/>
          </a:xfrm>
        </p:grpSpPr>
        <p:sp>
          <p:nvSpPr>
            <p:cNvPr id="127" name="Rectangle 126"/>
            <p:cNvSpPr/>
            <p:nvPr/>
          </p:nvSpPr>
          <p:spPr>
            <a:xfrm>
              <a:off x="443503" y="5768030"/>
              <a:ext cx="659307" cy="359924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149743" y="5758622"/>
              <a:ext cx="1280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Node&lt;Dot&gt;</a:t>
              </a:r>
              <a:endParaRPr lang="en-US" b="1" dirty="0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523069" y="6146609"/>
            <a:ext cx="1110264" cy="374865"/>
            <a:chOff x="552951" y="6355783"/>
            <a:chExt cx="1110264" cy="374865"/>
          </a:xfrm>
        </p:grpSpPr>
        <p:sp>
          <p:nvSpPr>
            <p:cNvPr id="128" name="Oval 127"/>
            <p:cNvSpPr/>
            <p:nvPr/>
          </p:nvSpPr>
          <p:spPr>
            <a:xfrm flipH="1">
              <a:off x="552951" y="6370724"/>
              <a:ext cx="403284" cy="359924"/>
            </a:xfrm>
            <a:prstGeom prst="ellipse">
              <a:avLst/>
            </a:prstGeom>
            <a:solidFill>
              <a:srgbClr val="8000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28919" y="6355783"/>
              <a:ext cx="534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Dot</a:t>
              </a:r>
              <a:endParaRPr lang="en-US" b="1" dirty="0"/>
            </a:p>
          </p:txBody>
        </p:sp>
      </p:grpSp>
      <p:sp>
        <p:nvSpPr>
          <p:cNvPr id="135" name="Rounded Rectangle 134"/>
          <p:cNvSpPr/>
          <p:nvPr/>
        </p:nvSpPr>
        <p:spPr>
          <a:xfrm>
            <a:off x="130956" y="4793430"/>
            <a:ext cx="2344054" cy="1900217"/>
          </a:xfrm>
          <a:prstGeom prst="roundRect">
            <a:avLst/>
          </a:prstGeom>
          <a:noFill/>
          <a:ln w="38100" cmpd="sng">
            <a:solidFill>
              <a:srgbClr val="0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Arrow Connector 138"/>
          <p:cNvCxnSpPr/>
          <p:nvPr/>
        </p:nvCxnSpPr>
        <p:spPr>
          <a:xfrm flipH="1">
            <a:off x="6100217" y="1122232"/>
            <a:ext cx="14942" cy="66698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6103204" y="2350537"/>
            <a:ext cx="14942" cy="66698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>
            <a:off x="6106191" y="3553830"/>
            <a:ext cx="14942" cy="66698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6091250" y="4769630"/>
            <a:ext cx="14942" cy="66698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40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9308352" cy="114300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ArrayList</a:t>
            </a:r>
            <a:r>
              <a:rPr lang="en-US" sz="3600" dirty="0" smtClean="0"/>
              <a:t> vs. </a:t>
            </a:r>
            <a:r>
              <a:rPr lang="en-US" sz="3600" dirty="0" err="1" smtClean="0"/>
              <a:t>LinkedList</a:t>
            </a:r>
            <a:r>
              <a:rPr lang="en-US" sz="3600" dirty="0" smtClean="0"/>
              <a:t>:</a:t>
            </a:r>
            <a:br>
              <a:rPr lang="en-US" sz="3600" dirty="0" smtClean="0"/>
            </a:br>
            <a:r>
              <a:rPr lang="en-US" sz="3600" dirty="0" smtClean="0"/>
              <a:t># of visits to insert n items into list of m items</a:t>
            </a:r>
            <a:br>
              <a:rPr lang="en-US" sz="3600" dirty="0" smtClean="0"/>
            </a:br>
            <a:r>
              <a:rPr lang="en-US" sz="3600" dirty="0" smtClean="0"/>
              <a:t>(assume n is small)</a:t>
            </a:r>
            <a:endParaRPr lang="en-US" sz="36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068291"/>
              </p:ext>
            </p:extLst>
          </p:nvPr>
        </p:nvGraphicFramePr>
        <p:xfrm>
          <a:off x="418353" y="2181406"/>
          <a:ext cx="8307294" cy="3742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724"/>
                <a:gridCol w="2318702"/>
                <a:gridCol w="1951715"/>
                <a:gridCol w="2452153"/>
              </a:tblGrid>
              <a:tr h="61181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ArrayList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LinkedList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Linked List is</a:t>
                      </a:r>
                      <a:endParaRPr lang="en-US" sz="2800" dirty="0"/>
                    </a:p>
                  </a:txBody>
                  <a:tcPr/>
                </a:tc>
              </a:tr>
              <a:tr h="62031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200x faster</a:t>
                      </a:r>
                      <a:endParaRPr lang="en-US" sz="2800" dirty="0"/>
                    </a:p>
                  </a:txBody>
                  <a:tcPr/>
                </a:tc>
              </a:tr>
              <a:tr h="62031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1000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4000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2000x faster</a:t>
                      </a:r>
                      <a:endParaRPr lang="en-US" sz="2800" dirty="0"/>
                    </a:p>
                  </a:txBody>
                  <a:tcPr/>
                </a:tc>
              </a:tr>
              <a:tr h="62031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 million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 million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 million</a:t>
                      </a:r>
                      <a:r>
                        <a:rPr lang="en-US" sz="2800" baseline="0" dirty="0" smtClean="0"/>
                        <a:t> x faster</a:t>
                      </a:r>
                      <a:endParaRPr lang="en-US" sz="2800" dirty="0"/>
                    </a:p>
                  </a:txBody>
                  <a:tcPr/>
                </a:tc>
              </a:tr>
              <a:tr h="62031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 billion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 billion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 billion x faster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6938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3830"/>
            <a:ext cx="8229600" cy="1143000"/>
          </a:xfrm>
        </p:spPr>
        <p:txBody>
          <a:bodyPr/>
          <a:lstStyle/>
          <a:p>
            <a:r>
              <a:rPr lang="en-US" dirty="0" smtClean="0"/>
              <a:t>Linked List Applications: Trains</a:t>
            </a:r>
            <a:endParaRPr lang="en-US" dirty="0"/>
          </a:p>
        </p:txBody>
      </p:sp>
      <p:pic>
        <p:nvPicPr>
          <p:cNvPr id="3" name="Picture 2" descr="Trai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04" y="1029171"/>
            <a:ext cx="6986143" cy="5128126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6" name="Group 5"/>
          <p:cNvGrpSpPr/>
          <p:nvPr/>
        </p:nvGrpSpPr>
        <p:grpSpPr>
          <a:xfrm>
            <a:off x="531905" y="866586"/>
            <a:ext cx="8075008" cy="5686917"/>
            <a:chOff x="531905" y="866586"/>
            <a:chExt cx="8075008" cy="5686917"/>
          </a:xfrm>
        </p:grpSpPr>
        <p:pic>
          <p:nvPicPr>
            <p:cNvPr id="4" name="Picture 3" descr="rrsw.tif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905" y="866586"/>
              <a:ext cx="7970421" cy="5398267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5850855" y="6184171"/>
              <a:ext cx="2756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www.railroadsoftware.com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994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5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Linked List Applications:</a:t>
            </a:r>
            <a:br>
              <a:rPr lang="en-US" dirty="0" smtClean="0"/>
            </a:br>
            <a:r>
              <a:rPr lang="en-US" dirty="0" smtClean="0"/>
              <a:t> Operating Systems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74299" y="2378168"/>
            <a:ext cx="474914" cy="317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PreviewLog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13" y="1977837"/>
            <a:ext cx="960682" cy="803836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pic>
        <p:nvPicPr>
          <p:cNvPr id="12" name="Picture 11" descr="eclipse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10" y="1974662"/>
            <a:ext cx="908989" cy="810186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pic>
        <p:nvPicPr>
          <p:cNvPr id="13" name="Picture 12" descr="Go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97" y="4243293"/>
            <a:ext cx="3584083" cy="201391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093798" y="2378168"/>
            <a:ext cx="474914" cy="317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PreviewLog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712" y="1977837"/>
            <a:ext cx="960682" cy="803836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pic>
        <p:nvPicPr>
          <p:cNvPr id="18" name="Picture 17" descr="eclipse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09" y="1974662"/>
            <a:ext cx="908989" cy="810186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cxnSp>
        <p:nvCxnSpPr>
          <p:cNvPr id="19" name="Straight Arrow Connector 18"/>
          <p:cNvCxnSpPr/>
          <p:nvPr/>
        </p:nvCxnSpPr>
        <p:spPr>
          <a:xfrm flipV="1">
            <a:off x="6913297" y="2378168"/>
            <a:ext cx="474913" cy="317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PreviewLog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210" y="1977837"/>
            <a:ext cx="960682" cy="803836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pic>
        <p:nvPicPr>
          <p:cNvPr id="21" name="Picture 20" descr="eclipse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308" y="1974662"/>
            <a:ext cx="908989" cy="810186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cxnSp>
        <p:nvCxnSpPr>
          <p:cNvPr id="26" name="Straight Arrow Connector 25"/>
          <p:cNvCxnSpPr/>
          <p:nvPr/>
        </p:nvCxnSpPr>
        <p:spPr>
          <a:xfrm flipV="1">
            <a:off x="2709895" y="2374993"/>
            <a:ext cx="474914" cy="317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529394" y="2365561"/>
            <a:ext cx="474914" cy="317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37610" y="2784848"/>
            <a:ext cx="2415" cy="146162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262426" y="2784848"/>
            <a:ext cx="0" cy="145844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28749" y="4329795"/>
            <a:ext cx="48211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0000FF"/>
                </a:solidFill>
              </a:rPr>
              <a:t>This is JUST AN EXAMPLE.</a:t>
            </a:r>
          </a:p>
          <a:p>
            <a:r>
              <a:rPr lang="en-US" sz="2800" i="1" dirty="0" smtClean="0">
                <a:solidFill>
                  <a:srgbClr val="0000FF"/>
                </a:solidFill>
              </a:rPr>
              <a:t>I don</a:t>
            </a:r>
            <a:r>
              <a:rPr lang="fr-FR" sz="2800" i="1" dirty="0" smtClean="0">
                <a:solidFill>
                  <a:srgbClr val="0000FF"/>
                </a:solidFill>
              </a:rPr>
              <a:t>’</a:t>
            </a:r>
            <a:r>
              <a:rPr lang="en-US" sz="2800" i="1" dirty="0" smtClean="0">
                <a:solidFill>
                  <a:srgbClr val="0000FF"/>
                </a:solidFill>
              </a:rPr>
              <a:t>t recommend watching</a:t>
            </a:r>
          </a:p>
          <a:p>
            <a:r>
              <a:rPr lang="en-US" sz="2800" i="1" dirty="0" smtClean="0">
                <a:solidFill>
                  <a:srgbClr val="0000FF"/>
                </a:solidFill>
              </a:rPr>
              <a:t>“Game of Thrones” while doing</a:t>
            </a:r>
          </a:p>
          <a:p>
            <a:r>
              <a:rPr lang="en-US" sz="2800" i="1" dirty="0">
                <a:solidFill>
                  <a:srgbClr val="0000FF"/>
                </a:solidFill>
              </a:rPr>
              <a:t>h</a:t>
            </a:r>
            <a:r>
              <a:rPr lang="en-US" sz="2800" i="1" dirty="0" smtClean="0">
                <a:solidFill>
                  <a:srgbClr val="0000FF"/>
                </a:solidFill>
              </a:rPr>
              <a:t>omework.</a:t>
            </a:r>
          </a:p>
        </p:txBody>
      </p:sp>
    </p:spTree>
    <p:extLst>
      <p:ext uri="{BB962C8B-B14F-4D97-AF65-F5344CB8AC3E}">
        <p14:creationId xmlns:p14="http://schemas.microsoft.com/office/powerpoint/2010/main" val="3180600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7151"/>
            <a:ext cx="8229600" cy="1143000"/>
          </a:xfrm>
        </p:spPr>
        <p:txBody>
          <a:bodyPr/>
          <a:lstStyle/>
          <a:p>
            <a:r>
              <a:rPr lang="en-US" dirty="0" smtClean="0"/>
              <a:t>CS 46B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5382"/>
            <a:ext cx="8229600" cy="202047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Nodes, and edges that join nodes</a:t>
            </a:r>
          </a:p>
          <a:p>
            <a:r>
              <a:rPr lang="en-US" dirty="0" smtClean="0"/>
              <a:t>Nodes are objects</a:t>
            </a:r>
          </a:p>
          <a:p>
            <a:r>
              <a:rPr lang="en-US" dirty="0" smtClean="0"/>
              <a:t>Edges connect nodes</a:t>
            </a:r>
          </a:p>
          <a:p>
            <a:r>
              <a:rPr lang="en-US" dirty="0" smtClean="0"/>
              <a:t>Directed graph: edges are arrows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67281" y="3620673"/>
            <a:ext cx="1256582" cy="891659"/>
          </a:xfrm>
          <a:prstGeom prst="rect">
            <a:avLst/>
          </a:prstGeom>
          <a:solidFill>
            <a:srgbClr val="0080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97381" y="3620673"/>
            <a:ext cx="1256582" cy="891659"/>
          </a:xfrm>
          <a:prstGeom prst="rect">
            <a:avLst/>
          </a:prstGeom>
          <a:solidFill>
            <a:srgbClr val="0080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47972" y="5124070"/>
            <a:ext cx="1256582" cy="891659"/>
          </a:xfrm>
          <a:prstGeom prst="rect">
            <a:avLst/>
          </a:prstGeom>
          <a:solidFill>
            <a:srgbClr val="0080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35210" y="5124070"/>
            <a:ext cx="1256582" cy="891659"/>
          </a:xfrm>
          <a:prstGeom prst="rect">
            <a:avLst/>
          </a:prstGeom>
          <a:solidFill>
            <a:srgbClr val="0080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3323863" y="4066503"/>
            <a:ext cx="3773518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6" idx="0"/>
          </p:cNvCxnSpPr>
          <p:nvPr/>
        </p:nvCxnSpPr>
        <p:spPr>
          <a:xfrm>
            <a:off x="2695572" y="4512332"/>
            <a:ext cx="780691" cy="611738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5" idx="2"/>
          </p:cNvCxnSpPr>
          <p:nvPr/>
        </p:nvCxnSpPr>
        <p:spPr>
          <a:xfrm flipV="1">
            <a:off x="6391792" y="4512332"/>
            <a:ext cx="1333880" cy="1057568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1"/>
          </p:cNvCxnSpPr>
          <p:nvPr/>
        </p:nvCxnSpPr>
        <p:spPr>
          <a:xfrm flipH="1" flipV="1">
            <a:off x="3323863" y="4512332"/>
            <a:ext cx="1811347" cy="1057568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49808" y="326485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379908" y="3228112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130499" y="596548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01791" y="594225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61515" y="3697171"/>
            <a:ext cx="64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9069826">
            <a:off x="6777255" y="4968339"/>
            <a:ext cx="64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178008">
            <a:off x="4017213" y="4741267"/>
            <a:ext cx="64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2199595">
            <a:off x="2579868" y="4609922"/>
            <a:ext cx="64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8847" y="2620026"/>
            <a:ext cx="6550212" cy="44583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84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72351" y="-209174"/>
            <a:ext cx="10727764" cy="1143000"/>
          </a:xfrm>
        </p:spPr>
        <p:txBody>
          <a:bodyPr>
            <a:normAutofit/>
          </a:bodyPr>
          <a:lstStyle/>
          <a:p>
            <a:r>
              <a:rPr lang="en-US" dirty="0"/>
              <a:t>Linked List </a:t>
            </a:r>
            <a:r>
              <a:rPr lang="en-US" dirty="0" smtClean="0"/>
              <a:t>Applications: Retroviruses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88" y="808319"/>
            <a:ext cx="8229600" cy="2897094"/>
          </a:xfrm>
        </p:spPr>
        <p:txBody>
          <a:bodyPr/>
          <a:lstStyle/>
          <a:p>
            <a:r>
              <a:rPr lang="en-US" dirty="0" smtClean="0"/>
              <a:t>Viruses are not alive</a:t>
            </a:r>
          </a:p>
          <a:p>
            <a:r>
              <a:rPr lang="en-US" dirty="0" smtClean="0"/>
              <a:t>Tiny chromosome: a few hundred bases (As, Cs, </a:t>
            </a:r>
            <a:r>
              <a:rPr lang="en-US" dirty="0" err="1" smtClean="0"/>
              <a:t>Gs</a:t>
            </a:r>
            <a:r>
              <a:rPr lang="en-US" dirty="0" smtClean="0"/>
              <a:t>, </a:t>
            </a:r>
            <a:r>
              <a:rPr lang="en-US" dirty="0" err="1" smtClean="0"/>
              <a:t>Ts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Retroviruses like HIV inject their chromosomes into host chromosome</a:t>
            </a:r>
            <a:endParaRPr lang="en-US" dirty="0"/>
          </a:p>
        </p:txBody>
      </p:sp>
      <p:pic>
        <p:nvPicPr>
          <p:cNvPr id="5" name="Picture 4" descr="ph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2" y="874808"/>
            <a:ext cx="8473496" cy="566121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827055" y="4840940"/>
            <a:ext cx="677189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Courier"/>
                <a:cs typeface="Courier"/>
              </a:rPr>
              <a:t>AA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87741" y="5951242"/>
            <a:ext cx="2154757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  <a:latin typeface="Courier"/>
                <a:cs typeface="Courier"/>
              </a:rPr>
              <a:t>CGT  TGC</a:t>
            </a:r>
            <a:endParaRPr lang="en-US" sz="28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cxnSp>
        <p:nvCxnSpPr>
          <p:cNvPr id="8" name="Straight Arrow Connector 7"/>
          <p:cNvCxnSpPr>
            <a:stCxn id="6" idx="2"/>
            <a:endCxn id="7" idx="0"/>
          </p:cNvCxnSpPr>
          <p:nvPr/>
        </p:nvCxnSpPr>
        <p:spPr>
          <a:xfrm flipH="1">
            <a:off x="6165120" y="5425716"/>
            <a:ext cx="530" cy="849578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08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Linked List </a:t>
            </a:r>
            <a:r>
              <a:rPr lang="en-US" dirty="0" smtClean="0"/>
              <a:t>Applications: Retroviruses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646519" y="4548911"/>
            <a:ext cx="935270" cy="911791"/>
            <a:chOff x="646519" y="1913286"/>
            <a:chExt cx="935270" cy="911791"/>
          </a:xfrm>
        </p:grpSpPr>
        <p:sp>
          <p:nvSpPr>
            <p:cNvPr id="9" name="Oval 8"/>
            <p:cNvSpPr/>
            <p:nvPr/>
          </p:nvSpPr>
          <p:spPr>
            <a:xfrm>
              <a:off x="646519" y="1913286"/>
              <a:ext cx="935270" cy="911791"/>
            </a:xfrm>
            <a:prstGeom prst="ellipse">
              <a:avLst/>
            </a:prstGeom>
            <a:solidFill>
              <a:srgbClr val="FFFFFF"/>
            </a:solidFill>
            <a:ln w="571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85065" y="2015238"/>
              <a:ext cx="4581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0000FF"/>
                  </a:solidFill>
                </a:rPr>
                <a:t>C</a:t>
              </a:r>
              <a:endParaRPr lang="en-US" sz="40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94213" y="4548911"/>
            <a:ext cx="935270" cy="911791"/>
            <a:chOff x="646519" y="1913286"/>
            <a:chExt cx="935270" cy="911791"/>
          </a:xfrm>
        </p:grpSpPr>
        <p:sp>
          <p:nvSpPr>
            <p:cNvPr id="19" name="Oval 18"/>
            <p:cNvSpPr/>
            <p:nvPr/>
          </p:nvSpPr>
          <p:spPr>
            <a:xfrm>
              <a:off x="646519" y="1913286"/>
              <a:ext cx="935270" cy="911791"/>
            </a:xfrm>
            <a:prstGeom prst="ellipse">
              <a:avLst/>
            </a:prstGeom>
            <a:solidFill>
              <a:srgbClr val="FFFFFF"/>
            </a:solidFill>
            <a:ln w="571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85065" y="2015238"/>
              <a:ext cx="5082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0000FF"/>
                  </a:solidFill>
                </a:rPr>
                <a:t>G</a:t>
              </a:r>
              <a:endParaRPr lang="en-US" sz="40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41907" y="4548911"/>
            <a:ext cx="935270" cy="911791"/>
            <a:chOff x="646519" y="1913286"/>
            <a:chExt cx="935270" cy="911791"/>
          </a:xfrm>
        </p:grpSpPr>
        <p:sp>
          <p:nvSpPr>
            <p:cNvPr id="22" name="Oval 21"/>
            <p:cNvSpPr/>
            <p:nvPr/>
          </p:nvSpPr>
          <p:spPr>
            <a:xfrm>
              <a:off x="646519" y="1913286"/>
              <a:ext cx="935270" cy="911791"/>
            </a:xfrm>
            <a:prstGeom prst="ellipse">
              <a:avLst/>
            </a:prstGeom>
            <a:solidFill>
              <a:srgbClr val="FFFFFF"/>
            </a:solidFill>
            <a:ln w="571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5065" y="2015238"/>
              <a:ext cx="4346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0000FF"/>
                  </a:solidFill>
                </a:rPr>
                <a:t>T</a:t>
              </a:r>
              <a:endParaRPr lang="en-US" sz="40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89601" y="4548911"/>
            <a:ext cx="935270" cy="911791"/>
            <a:chOff x="646519" y="1913286"/>
            <a:chExt cx="935270" cy="911791"/>
          </a:xfrm>
        </p:grpSpPr>
        <p:sp>
          <p:nvSpPr>
            <p:cNvPr id="25" name="Oval 24"/>
            <p:cNvSpPr/>
            <p:nvPr/>
          </p:nvSpPr>
          <p:spPr>
            <a:xfrm>
              <a:off x="646519" y="1913286"/>
              <a:ext cx="935270" cy="911791"/>
            </a:xfrm>
            <a:prstGeom prst="ellipse">
              <a:avLst/>
            </a:prstGeom>
            <a:solidFill>
              <a:srgbClr val="FFFFFF"/>
            </a:solidFill>
            <a:ln w="571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85065" y="2015238"/>
              <a:ext cx="4346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0000FF"/>
                  </a:solidFill>
                </a:rPr>
                <a:t>T</a:t>
              </a:r>
              <a:endParaRPr lang="en-US" sz="40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37295" y="4548911"/>
            <a:ext cx="935270" cy="911791"/>
            <a:chOff x="646519" y="1913286"/>
            <a:chExt cx="935270" cy="911791"/>
          </a:xfrm>
        </p:grpSpPr>
        <p:sp>
          <p:nvSpPr>
            <p:cNvPr id="28" name="Oval 27"/>
            <p:cNvSpPr/>
            <p:nvPr/>
          </p:nvSpPr>
          <p:spPr>
            <a:xfrm>
              <a:off x="646519" y="1913286"/>
              <a:ext cx="935270" cy="911791"/>
            </a:xfrm>
            <a:prstGeom prst="ellipse">
              <a:avLst/>
            </a:prstGeom>
            <a:solidFill>
              <a:srgbClr val="FFFFFF"/>
            </a:solidFill>
            <a:ln w="571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85065" y="2015238"/>
              <a:ext cx="5082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0000FF"/>
                  </a:solidFill>
                </a:rPr>
                <a:t>G</a:t>
              </a:r>
              <a:endParaRPr lang="en-US" sz="40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384989" y="4548911"/>
            <a:ext cx="935270" cy="911791"/>
            <a:chOff x="646519" y="1913286"/>
            <a:chExt cx="935270" cy="911791"/>
          </a:xfrm>
        </p:grpSpPr>
        <p:sp>
          <p:nvSpPr>
            <p:cNvPr id="31" name="Oval 30"/>
            <p:cNvSpPr/>
            <p:nvPr/>
          </p:nvSpPr>
          <p:spPr>
            <a:xfrm>
              <a:off x="646519" y="1913286"/>
              <a:ext cx="935270" cy="911791"/>
            </a:xfrm>
            <a:prstGeom prst="ellipse">
              <a:avLst/>
            </a:prstGeom>
            <a:solidFill>
              <a:srgbClr val="FFFFFF"/>
            </a:solidFill>
            <a:ln w="571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85065" y="2015238"/>
              <a:ext cx="4581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0000FF"/>
                  </a:solidFill>
                </a:rPr>
                <a:t>C</a:t>
              </a:r>
              <a:endParaRPr lang="en-US" sz="4000" dirty="0">
                <a:solidFill>
                  <a:srgbClr val="0000FF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837188" y="5797176"/>
            <a:ext cx="2483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Host chromosome</a:t>
            </a:r>
            <a:endParaRPr lang="en-US" sz="2400" dirty="0"/>
          </a:p>
        </p:txBody>
      </p:sp>
      <p:cxnSp>
        <p:nvCxnSpPr>
          <p:cNvPr id="34" name="Straight Arrow Connector 33"/>
          <p:cNvCxnSpPr>
            <a:stCxn id="28" idx="6"/>
            <a:endCxn id="31" idx="2"/>
          </p:cNvCxnSpPr>
          <p:nvPr/>
        </p:nvCxnSpPr>
        <p:spPr>
          <a:xfrm>
            <a:off x="6972565" y="5004807"/>
            <a:ext cx="412424" cy="0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6"/>
            <a:endCxn id="28" idx="2"/>
          </p:cNvCxnSpPr>
          <p:nvPr/>
        </p:nvCxnSpPr>
        <p:spPr>
          <a:xfrm>
            <a:off x="5624871" y="5004807"/>
            <a:ext cx="412424" cy="0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2" idx="6"/>
            <a:endCxn id="25" idx="2"/>
          </p:cNvCxnSpPr>
          <p:nvPr/>
        </p:nvCxnSpPr>
        <p:spPr>
          <a:xfrm>
            <a:off x="4277177" y="5004807"/>
            <a:ext cx="412424" cy="0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9" idx="6"/>
            <a:endCxn id="22" idx="2"/>
          </p:cNvCxnSpPr>
          <p:nvPr/>
        </p:nvCxnSpPr>
        <p:spPr>
          <a:xfrm>
            <a:off x="2929483" y="5004807"/>
            <a:ext cx="412424" cy="0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" idx="6"/>
            <a:endCxn id="19" idx="2"/>
          </p:cNvCxnSpPr>
          <p:nvPr/>
        </p:nvCxnSpPr>
        <p:spPr>
          <a:xfrm>
            <a:off x="1581789" y="5004807"/>
            <a:ext cx="412424" cy="0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3043087" y="1862487"/>
            <a:ext cx="935270" cy="911791"/>
            <a:chOff x="646519" y="1913286"/>
            <a:chExt cx="935270" cy="911791"/>
          </a:xfrm>
        </p:grpSpPr>
        <p:sp>
          <p:nvSpPr>
            <p:cNvPr id="51" name="Oval 50"/>
            <p:cNvSpPr/>
            <p:nvPr/>
          </p:nvSpPr>
          <p:spPr>
            <a:xfrm>
              <a:off x="646519" y="1913286"/>
              <a:ext cx="935270" cy="911791"/>
            </a:xfrm>
            <a:prstGeom prst="ellipse">
              <a:avLst/>
            </a:prstGeom>
            <a:solidFill>
              <a:srgbClr val="FFFFFF"/>
            </a:solidFill>
            <a:ln w="5715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5065" y="2015238"/>
              <a:ext cx="458178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C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988421" y="1862487"/>
            <a:ext cx="935270" cy="911791"/>
            <a:chOff x="646519" y="1913286"/>
            <a:chExt cx="935270" cy="911791"/>
          </a:xfrm>
          <a:noFill/>
        </p:grpSpPr>
        <p:sp>
          <p:nvSpPr>
            <p:cNvPr id="54" name="Oval 53"/>
            <p:cNvSpPr/>
            <p:nvPr/>
          </p:nvSpPr>
          <p:spPr>
            <a:xfrm>
              <a:off x="646519" y="1913286"/>
              <a:ext cx="935270" cy="911791"/>
            </a:xfrm>
            <a:prstGeom prst="ellipse">
              <a:avLst/>
            </a:prstGeom>
            <a:grpFill/>
            <a:ln w="5715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85065" y="2015238"/>
              <a:ext cx="508272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G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56" name="Straight Arrow Connector 55"/>
          <p:cNvCxnSpPr>
            <a:stCxn id="51" idx="6"/>
            <a:endCxn id="54" idx="2"/>
          </p:cNvCxnSpPr>
          <p:nvPr/>
        </p:nvCxnSpPr>
        <p:spPr>
          <a:xfrm>
            <a:off x="3978357" y="2318383"/>
            <a:ext cx="1010064" cy="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1" idx="5"/>
          </p:cNvCxnSpPr>
          <p:nvPr/>
        </p:nvCxnSpPr>
        <p:spPr>
          <a:xfrm>
            <a:off x="8183292" y="5327173"/>
            <a:ext cx="503508" cy="350474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4" idx="5"/>
          </p:cNvCxnSpPr>
          <p:nvPr/>
        </p:nvCxnSpPr>
        <p:spPr>
          <a:xfrm>
            <a:off x="5786724" y="2640749"/>
            <a:ext cx="742570" cy="467016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2" idx="0"/>
            <a:endCxn id="51" idx="4"/>
          </p:cNvCxnSpPr>
          <p:nvPr/>
        </p:nvCxnSpPr>
        <p:spPr>
          <a:xfrm flipH="1" flipV="1">
            <a:off x="3510722" y="2774278"/>
            <a:ext cx="298820" cy="1774633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4" idx="4"/>
            <a:endCxn id="25" idx="0"/>
          </p:cNvCxnSpPr>
          <p:nvPr/>
        </p:nvCxnSpPr>
        <p:spPr>
          <a:xfrm flipH="1">
            <a:off x="5157236" y="2774278"/>
            <a:ext cx="298820" cy="1774633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143453" y="1631654"/>
            <a:ext cx="247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Viral chromosome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8687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1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10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Linked List Implementation:</a:t>
            </a:r>
            <a:br>
              <a:rPr lang="en-US" dirty="0" smtClean="0"/>
            </a:br>
            <a:r>
              <a:rPr lang="en-US" dirty="0" smtClean="0"/>
              <a:t>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906" y="1661459"/>
            <a:ext cx="8686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Fast insertion: O(1)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Node is invisible to user</a:t>
            </a:r>
          </a:p>
          <a:p>
            <a:pPr marL="914400" lvl="1" indent="-514350"/>
            <a:r>
              <a:rPr lang="en-US" dirty="0" smtClean="0">
                <a:sym typeface="Wingdings"/>
              </a:rPr>
              <a:t>Linked list class has to take care of all structure management</a:t>
            </a:r>
          </a:p>
          <a:p>
            <a:pPr marL="914400" lvl="1" indent="-514350"/>
            <a:r>
              <a:rPr lang="en-US" dirty="0" smtClean="0">
                <a:sym typeface="Wingdings"/>
              </a:rPr>
              <a:t>Node class can be revised without breaking user’s railroad / operating system / biology app</a:t>
            </a:r>
          </a:p>
          <a:p>
            <a:pPr marL="914400" lvl="1" indent="-5143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67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Methods of our </a:t>
            </a:r>
            <a:r>
              <a:rPr lang="en-US" dirty="0" err="1" smtClean="0"/>
              <a:t>LinkedList</a:t>
            </a:r>
            <a:r>
              <a:rPr lang="en-US" dirty="0" smtClean="0"/>
              <a:t>&lt;T&gt;</a:t>
            </a:r>
            <a:br>
              <a:rPr lang="en-US" dirty="0" smtClean="0"/>
            </a:br>
            <a:r>
              <a:rPr lang="en-US" dirty="0" smtClean="0"/>
              <a:t>(note: </a:t>
            </a:r>
            <a:r>
              <a:rPr lang="en-US" i="1" dirty="0" smtClean="0"/>
              <a:t>not </a:t>
            </a:r>
            <a:r>
              <a:rPr lang="en-US" dirty="0" err="1" smtClean="0"/>
              <a:t>java.util.LinkedList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892800" cy="2717800"/>
          </a:xfrm>
        </p:spPr>
        <p:txBody>
          <a:bodyPr/>
          <a:lstStyle/>
          <a:p>
            <a:r>
              <a:rPr lang="en-US" dirty="0" smtClean="0"/>
              <a:t>void </a:t>
            </a:r>
            <a:r>
              <a:rPr lang="en-US" dirty="0" err="1" smtClean="0"/>
              <a:t>insertAtHead</a:t>
            </a:r>
            <a:r>
              <a:rPr lang="en-US" dirty="0" smtClean="0"/>
              <a:t>(T data)</a:t>
            </a:r>
          </a:p>
          <a:p>
            <a:r>
              <a:rPr lang="en-US" dirty="0"/>
              <a:t>v</a:t>
            </a:r>
            <a:r>
              <a:rPr lang="en-US" dirty="0" smtClean="0"/>
              <a:t>oid </a:t>
            </a:r>
            <a:r>
              <a:rPr lang="en-US" dirty="0" err="1" smtClean="0"/>
              <a:t>appendAtTail</a:t>
            </a:r>
            <a:r>
              <a:rPr lang="en-US" dirty="0"/>
              <a:t>(T </a:t>
            </a:r>
            <a:r>
              <a:rPr lang="en-US" dirty="0" smtClean="0"/>
              <a:t>data)</a:t>
            </a:r>
          </a:p>
          <a:p>
            <a:r>
              <a:rPr lang="en-US" dirty="0" smtClean="0"/>
              <a:t>size()</a:t>
            </a:r>
          </a:p>
          <a:p>
            <a:r>
              <a:rPr lang="en-US" dirty="0"/>
              <a:t>d</a:t>
            </a:r>
            <a:r>
              <a:rPr lang="en-US" dirty="0" smtClean="0"/>
              <a:t>elete(T data)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14050" y="1567049"/>
            <a:ext cx="1684304" cy="704010"/>
          </a:xfrm>
          <a:prstGeom prst="ellipse">
            <a:avLst/>
          </a:prstGeom>
          <a:noFill/>
          <a:ln w="571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42330" y="2181413"/>
            <a:ext cx="1684304" cy="704010"/>
          </a:xfrm>
          <a:prstGeom prst="ellipse">
            <a:avLst/>
          </a:prstGeom>
          <a:noFill/>
          <a:ln w="571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63794" y="3333095"/>
            <a:ext cx="1684304" cy="704010"/>
          </a:xfrm>
          <a:prstGeom prst="ellipse">
            <a:avLst/>
          </a:prstGeom>
          <a:noFill/>
          <a:ln w="571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98946" y="2671375"/>
            <a:ext cx="30878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00FF"/>
                </a:solidFill>
              </a:rPr>
              <a:t>Not nodes</a:t>
            </a:r>
          </a:p>
          <a:p>
            <a:r>
              <a:rPr lang="en-US" sz="4000" dirty="0" smtClean="0">
                <a:solidFill>
                  <a:srgbClr val="0000FF"/>
                </a:solidFill>
              </a:rPr>
              <a:t>Data of nodes</a:t>
            </a:r>
            <a:endParaRPr lang="en-US" sz="4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048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218415"/>
            <a:ext cx="8229600" cy="1143000"/>
          </a:xfrm>
        </p:spPr>
        <p:txBody>
          <a:bodyPr/>
          <a:lstStyle/>
          <a:p>
            <a:r>
              <a:rPr lang="en-US" dirty="0" smtClean="0"/>
              <a:t>First things first: Node class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12800" y="4387223"/>
            <a:ext cx="8229600" cy="4525963"/>
          </a:xfrm>
        </p:spPr>
        <p:txBody>
          <a:bodyPr/>
          <a:lstStyle/>
          <a:p>
            <a:r>
              <a:rPr lang="en-US" dirty="0" smtClean="0"/>
              <a:t>Where?</a:t>
            </a:r>
          </a:p>
          <a:p>
            <a:pPr lvl="1"/>
            <a:r>
              <a:rPr lang="en-US" dirty="0" smtClean="0"/>
              <a:t>Different package from </a:t>
            </a:r>
            <a:r>
              <a:rPr lang="en-US" dirty="0" err="1" smtClean="0"/>
              <a:t>LinkedList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Same package as </a:t>
            </a:r>
            <a:r>
              <a:rPr lang="en-US" dirty="0" err="1" smtClean="0"/>
              <a:t>LinkedList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Inner class inside </a:t>
            </a:r>
            <a:r>
              <a:rPr lang="en-US" dirty="0" err="1" smtClean="0"/>
              <a:t>LinkedList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2918" y="849880"/>
            <a:ext cx="7903882" cy="3416320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lass Node&lt;T&gt; {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private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Node&lt;T&gt;   next;</a:t>
            </a:r>
          </a:p>
          <a:p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private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T         data;</a:t>
            </a:r>
          </a:p>
          <a:p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smtClean="0">
                <a:solidFill>
                  <a:srgbClr val="008000"/>
                </a:solidFill>
                <a:latin typeface="Courier"/>
                <a:cs typeface="Courier"/>
              </a:rPr>
              <a:t> Node(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T data</a:t>
            </a:r>
            <a:r>
              <a:rPr lang="en-US" sz="2400" smtClean="0">
                <a:solidFill>
                  <a:srgbClr val="008000"/>
                </a:solidFill>
                <a:latin typeface="Courier"/>
                <a:cs typeface="Courier"/>
              </a:rPr>
              <a:t>)      { </a:t>
            </a:r>
            <a:r>
              <a:rPr lang="en-US" sz="2400" dirty="0" err="1" smtClean="0">
                <a:solidFill>
                  <a:srgbClr val="008000"/>
                </a:solidFill>
                <a:latin typeface="Courier"/>
                <a:cs typeface="Courier"/>
              </a:rPr>
              <a:t>this.data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 = data; }</a:t>
            </a:r>
          </a:p>
          <a:p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 Node&lt;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T&gt;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getNext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()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{ 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return next;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}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T </a:t>
            </a:r>
            <a:r>
              <a:rPr lang="en-US" sz="2400" dirty="0" err="1" smtClean="0">
                <a:solidFill>
                  <a:srgbClr val="008000"/>
                </a:solidFill>
                <a:latin typeface="Courier"/>
                <a:cs typeface="Courier"/>
              </a:rPr>
              <a:t>getData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()       { 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return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data; 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}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9" name="Oval 8"/>
          <p:cNvSpPr/>
          <p:nvPr/>
        </p:nvSpPr>
        <p:spPr>
          <a:xfrm>
            <a:off x="1255060" y="5947801"/>
            <a:ext cx="4975412" cy="704010"/>
          </a:xfrm>
          <a:prstGeom prst="ellipse">
            <a:avLst/>
          </a:prstGeom>
          <a:noFill/>
          <a:ln w="5715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6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414" y="416586"/>
            <a:ext cx="8830235" cy="5262980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public class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LinkedList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&lt;T&gt; {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private Node&lt;T&gt;   head;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private 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Node&lt;T&gt;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tail;</a:t>
            </a:r>
          </a:p>
          <a:p>
            <a:endParaRPr lang="en-US" sz="28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 public void </a:t>
            </a:r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insertAtHead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(T data) {…} </a:t>
            </a:r>
            <a:endParaRPr lang="en-US" sz="28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 public void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appendAtTail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(T data) 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{…}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public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size() 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{…}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public void delete(T data) 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{…} </a:t>
            </a:r>
          </a:p>
          <a:p>
            <a:endParaRPr lang="en-US" sz="2800" dirty="0">
              <a:solidFill>
                <a:srgbClr val="008000"/>
              </a:solidFill>
              <a:latin typeface="Courier"/>
              <a:cs typeface="Courier"/>
            </a:endParaRPr>
          </a:p>
          <a:p>
            <a:endParaRPr lang="en-US" sz="28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800" dirty="0" smtClean="0">
                <a:solidFill>
                  <a:srgbClr val="008000"/>
                </a:solidFill>
                <a:latin typeface="Courier"/>
                <a:cs typeface="Courier"/>
              </a:rPr>
              <a:t>  class Node {…}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8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181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7059" y="326776"/>
            <a:ext cx="7306235" cy="2739211"/>
          </a:xfrm>
          <a:prstGeom prst="rect">
            <a:avLst/>
          </a:prstGeom>
          <a:ln w="28575" cmpd="sng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void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insertAtHead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(T data)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Node&lt;T&gt;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node = new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Node&lt;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T&gt;(data);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node.next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= head;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head = node;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(tail == null)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tail = node;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323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7059" y="326776"/>
            <a:ext cx="7306235" cy="2739211"/>
          </a:xfrm>
          <a:prstGeom prst="rect">
            <a:avLst/>
          </a:prstGeom>
          <a:ln w="28575" cmpd="sng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void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insertAtHead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(T data)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Node&lt;T&gt;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node = new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Node&lt;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T&gt;(data);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node.next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 head;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head = node;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(tail == null)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tail = node;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endParaRPr lang="en-US" sz="2400" dirty="0"/>
          </a:p>
        </p:txBody>
      </p:sp>
      <p:sp>
        <p:nvSpPr>
          <p:cNvPr id="3" name="Oval 2"/>
          <p:cNvSpPr/>
          <p:nvPr/>
        </p:nvSpPr>
        <p:spPr>
          <a:xfrm>
            <a:off x="2674462" y="3425998"/>
            <a:ext cx="935270" cy="911791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3" idx="6"/>
            <a:endCxn id="5" idx="2"/>
          </p:cNvCxnSpPr>
          <p:nvPr/>
        </p:nvCxnSpPr>
        <p:spPr>
          <a:xfrm>
            <a:off x="3609732" y="3881894"/>
            <a:ext cx="1380621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990353" y="3425998"/>
            <a:ext cx="935270" cy="911791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5" idx="6"/>
            <a:endCxn id="7" idx="2"/>
          </p:cNvCxnSpPr>
          <p:nvPr/>
        </p:nvCxnSpPr>
        <p:spPr>
          <a:xfrm flipV="1">
            <a:off x="5925623" y="3870816"/>
            <a:ext cx="1380621" cy="1107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306244" y="3414920"/>
            <a:ext cx="935270" cy="911791"/>
          </a:xfrm>
          <a:prstGeom prst="ellipse">
            <a:avLst/>
          </a:prstGeom>
          <a:solidFill>
            <a:srgbClr val="CCFFCC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7" idx="5"/>
          </p:cNvCxnSpPr>
          <p:nvPr/>
        </p:nvCxnSpPr>
        <p:spPr>
          <a:xfrm>
            <a:off x="8104547" y="4193182"/>
            <a:ext cx="630026" cy="60293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182463" y="4482353"/>
            <a:ext cx="1" cy="95623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258212" y="4193182"/>
            <a:ext cx="3048032" cy="172352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13504" y="5109882"/>
            <a:ext cx="1837765" cy="1077218"/>
          </a:xfrm>
          <a:prstGeom prst="rect">
            <a:avLst/>
          </a:prstGeom>
          <a:noFill/>
          <a:ln w="38100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 head</a:t>
            </a:r>
          </a:p>
          <a:p>
            <a:r>
              <a:rPr lang="en-US" sz="3200" dirty="0" smtClean="0">
                <a:latin typeface="Courier"/>
                <a:cs typeface="Courier"/>
              </a:rPr>
              <a:t> tail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55804" y="4964941"/>
            <a:ext cx="935270" cy="911791"/>
          </a:xfrm>
          <a:prstGeom prst="ellipse">
            <a:avLst/>
          </a:prstGeom>
          <a:solidFill>
            <a:srgbClr val="0000FF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7"/>
          </p:cNvCxnSpPr>
          <p:nvPr/>
        </p:nvCxnSpPr>
        <p:spPr>
          <a:xfrm flipV="1">
            <a:off x="1354107" y="4193182"/>
            <a:ext cx="1320355" cy="90528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520956" y="5438588"/>
            <a:ext cx="1646559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62802" y="1681808"/>
            <a:ext cx="20226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00FF"/>
                </a:solidFill>
              </a:rPr>
              <a:t>// ???</a:t>
            </a:r>
            <a:endParaRPr lang="en-US" sz="6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95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7059" y="326776"/>
            <a:ext cx="7306235" cy="2739211"/>
          </a:xfrm>
          <a:prstGeom prst="rect">
            <a:avLst/>
          </a:prstGeom>
          <a:ln w="38100" cmpd="sng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void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insertAtHead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(T data)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Node&lt;T&gt;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node = new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Node&lt;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T&gt;(data);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node.next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 head;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head = node;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(tail == null)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tail = node;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endParaRPr lang="en-US" sz="24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258212" y="5438588"/>
            <a:ext cx="883619" cy="47812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258212" y="5916708"/>
            <a:ext cx="657435" cy="448233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28445" y="5109882"/>
            <a:ext cx="1837765" cy="1077218"/>
          </a:xfrm>
          <a:prstGeom prst="rect">
            <a:avLst/>
          </a:prstGeom>
          <a:noFill/>
          <a:ln w="38100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 head</a:t>
            </a:r>
          </a:p>
          <a:p>
            <a:r>
              <a:rPr lang="en-US" sz="3200" dirty="0" smtClean="0">
                <a:latin typeface="Courier"/>
                <a:cs typeface="Courier"/>
              </a:rPr>
              <a:t> tail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55804" y="4964941"/>
            <a:ext cx="935270" cy="911791"/>
          </a:xfrm>
          <a:prstGeom prst="ellipse">
            <a:avLst/>
          </a:prstGeom>
          <a:solidFill>
            <a:srgbClr val="0000FF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362802" y="1681808"/>
            <a:ext cx="779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00FF"/>
                </a:solidFill>
              </a:rPr>
              <a:t>// </a:t>
            </a:r>
            <a:endParaRPr lang="en-US" sz="6000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41831" y="1759503"/>
            <a:ext cx="19415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In case</a:t>
            </a:r>
          </a:p>
          <a:p>
            <a:r>
              <a:rPr lang="en-US" sz="2800" dirty="0">
                <a:solidFill>
                  <a:srgbClr val="0000FF"/>
                </a:solidFill>
              </a:rPr>
              <a:t>l</a:t>
            </a:r>
            <a:r>
              <a:rPr lang="en-US" sz="2800" dirty="0" smtClean="0">
                <a:solidFill>
                  <a:srgbClr val="0000FF"/>
                </a:solidFill>
              </a:rPr>
              <a:t>ist is empty 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20" name="Straight Arrow Connector 19"/>
          <p:cNvCxnSpPr>
            <a:stCxn id="12" idx="5"/>
          </p:cNvCxnSpPr>
          <p:nvPr/>
        </p:nvCxnSpPr>
        <p:spPr>
          <a:xfrm>
            <a:off x="1354107" y="5743203"/>
            <a:ext cx="528481" cy="62173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491074" y="5438588"/>
            <a:ext cx="1736220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1491074" y="5590988"/>
            <a:ext cx="1736220" cy="32572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45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237" y="2017060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227109" y="449458"/>
            <a:ext cx="8830235" cy="5262980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public class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LinkedList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&lt;T&gt; {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private Node&lt;T&gt;   head;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private 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Node&lt;T&gt;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tail;</a:t>
            </a:r>
          </a:p>
          <a:p>
            <a:endParaRPr lang="en-US" sz="28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 public void </a:t>
            </a:r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insertAtHead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(T data) {…} </a:t>
            </a:r>
            <a:endParaRPr lang="en-US" sz="28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 public void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appendAtTail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(T data) 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{…}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public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size() 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{…}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public void delete(T data) 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{…} </a:t>
            </a:r>
          </a:p>
          <a:p>
            <a:endParaRPr lang="en-US" sz="2800" dirty="0">
              <a:solidFill>
                <a:srgbClr val="008000"/>
              </a:solidFill>
              <a:latin typeface="Courier"/>
              <a:cs typeface="Courier"/>
            </a:endParaRPr>
          </a:p>
          <a:p>
            <a:endParaRPr lang="en-US" sz="28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800" dirty="0" smtClean="0">
                <a:solidFill>
                  <a:srgbClr val="008000"/>
                </a:solidFill>
                <a:latin typeface="Courier"/>
                <a:cs typeface="Courier"/>
              </a:rPr>
              <a:t>class Node {…}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8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972591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7151"/>
            <a:ext cx="8229600" cy="1143000"/>
          </a:xfrm>
        </p:spPr>
        <p:txBody>
          <a:bodyPr/>
          <a:lstStyle/>
          <a:p>
            <a:r>
              <a:rPr lang="en-US" dirty="0" smtClean="0"/>
              <a:t>CS 46B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5382"/>
            <a:ext cx="8229600" cy="20204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Nodes, and edges that join </a:t>
            </a:r>
            <a:r>
              <a:rPr lang="en-US" dirty="0" smtClean="0"/>
              <a:t>nodes</a:t>
            </a:r>
          </a:p>
          <a:p>
            <a:r>
              <a:rPr lang="en-US" dirty="0" smtClean="0"/>
              <a:t>Nodes are objects</a:t>
            </a:r>
          </a:p>
          <a:p>
            <a:r>
              <a:rPr lang="en-US" dirty="0" smtClean="0"/>
              <a:t>Edges connect nodes</a:t>
            </a:r>
          </a:p>
          <a:p>
            <a:r>
              <a:rPr lang="en-US" dirty="0" smtClean="0"/>
              <a:t>Directed graph: edges are arrows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67281" y="3620673"/>
            <a:ext cx="1256582" cy="891659"/>
          </a:xfrm>
          <a:prstGeom prst="rect">
            <a:avLst/>
          </a:prstGeom>
          <a:solidFill>
            <a:srgbClr val="0080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97381" y="3620673"/>
            <a:ext cx="1256582" cy="891659"/>
          </a:xfrm>
          <a:prstGeom prst="rect">
            <a:avLst/>
          </a:prstGeom>
          <a:solidFill>
            <a:srgbClr val="0080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47972" y="5124070"/>
            <a:ext cx="1256582" cy="891659"/>
          </a:xfrm>
          <a:prstGeom prst="rect">
            <a:avLst/>
          </a:prstGeom>
          <a:solidFill>
            <a:srgbClr val="0080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35210" y="5124070"/>
            <a:ext cx="1256582" cy="891659"/>
          </a:xfrm>
          <a:prstGeom prst="rect">
            <a:avLst/>
          </a:prstGeom>
          <a:solidFill>
            <a:srgbClr val="0080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3323863" y="4066503"/>
            <a:ext cx="3773518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6" idx="0"/>
          </p:cNvCxnSpPr>
          <p:nvPr/>
        </p:nvCxnSpPr>
        <p:spPr>
          <a:xfrm>
            <a:off x="2695572" y="4512332"/>
            <a:ext cx="780691" cy="611738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5" idx="2"/>
          </p:cNvCxnSpPr>
          <p:nvPr/>
        </p:nvCxnSpPr>
        <p:spPr>
          <a:xfrm flipV="1">
            <a:off x="6391792" y="4512332"/>
            <a:ext cx="1333880" cy="1057568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1"/>
          </p:cNvCxnSpPr>
          <p:nvPr/>
        </p:nvCxnSpPr>
        <p:spPr>
          <a:xfrm flipH="1" flipV="1">
            <a:off x="3323863" y="4512332"/>
            <a:ext cx="1811347" cy="1057568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49808" y="326485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379908" y="3228112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130499" y="596548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01791" y="594225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61515" y="3697171"/>
            <a:ext cx="64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9069826">
            <a:off x="6777255" y="4968339"/>
            <a:ext cx="64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178008">
            <a:off x="4017213" y="4741267"/>
            <a:ext cx="64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2199595">
            <a:off x="2579868" y="4609922"/>
            <a:ext cx="64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042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764" y="117598"/>
            <a:ext cx="7306235" cy="3046988"/>
          </a:xfrm>
          <a:prstGeom prst="rect">
            <a:avLst/>
          </a:prstGeom>
          <a:ln w="38100" cmpd="sng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void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appendAtTail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(T data)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Node&lt;T&gt; node = new Node&lt;T&gt;(data);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if (tail != null)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tail.next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 node;  // not empty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else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head = node;       // empty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tail = node;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endParaRPr lang="en-US" sz="2400" dirty="0"/>
          </a:p>
        </p:txBody>
      </p:sp>
      <p:sp>
        <p:nvSpPr>
          <p:cNvPr id="3" name="Oval 2"/>
          <p:cNvSpPr/>
          <p:nvPr/>
        </p:nvSpPr>
        <p:spPr>
          <a:xfrm>
            <a:off x="2719285" y="3754700"/>
            <a:ext cx="935270" cy="911791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3" idx="6"/>
            <a:endCxn id="5" idx="2"/>
          </p:cNvCxnSpPr>
          <p:nvPr/>
        </p:nvCxnSpPr>
        <p:spPr>
          <a:xfrm>
            <a:off x="3654555" y="4210596"/>
            <a:ext cx="1380621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5035176" y="3754700"/>
            <a:ext cx="935270" cy="911791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5" idx="6"/>
            <a:endCxn id="7" idx="2"/>
          </p:cNvCxnSpPr>
          <p:nvPr/>
        </p:nvCxnSpPr>
        <p:spPr>
          <a:xfrm flipV="1">
            <a:off x="5970446" y="4199518"/>
            <a:ext cx="1380621" cy="1107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351067" y="3743622"/>
            <a:ext cx="935270" cy="911791"/>
          </a:xfrm>
          <a:prstGeom prst="ellipse">
            <a:avLst/>
          </a:prstGeom>
          <a:solidFill>
            <a:srgbClr val="CCFFCC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7" idx="5"/>
          </p:cNvCxnSpPr>
          <p:nvPr/>
        </p:nvCxnSpPr>
        <p:spPr>
          <a:xfrm>
            <a:off x="8149370" y="4521884"/>
            <a:ext cx="630026" cy="60293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58327" y="5438584"/>
            <a:ext cx="1837765" cy="1077218"/>
          </a:xfrm>
          <a:prstGeom prst="rect">
            <a:avLst/>
          </a:prstGeom>
          <a:noFill/>
          <a:ln w="38100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 head</a:t>
            </a:r>
          </a:p>
          <a:p>
            <a:r>
              <a:rPr lang="en-US" sz="3200" dirty="0" smtClean="0">
                <a:latin typeface="Courier"/>
                <a:cs typeface="Courier"/>
              </a:rPr>
              <a:t> tail</a:t>
            </a:r>
            <a:endParaRPr lang="en-US" sz="3200" dirty="0">
              <a:latin typeface="Courier"/>
              <a:cs typeface="Courier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152588" y="4681432"/>
            <a:ext cx="34332" cy="107092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7" idx="3"/>
          </p:cNvCxnSpPr>
          <p:nvPr/>
        </p:nvCxnSpPr>
        <p:spPr>
          <a:xfrm flipV="1">
            <a:off x="4377766" y="4521884"/>
            <a:ext cx="3110268" cy="172352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6747323" y="5457992"/>
            <a:ext cx="1276089" cy="1057810"/>
            <a:chOff x="6747323" y="5457992"/>
            <a:chExt cx="1276089" cy="1057810"/>
          </a:xfrm>
        </p:grpSpPr>
        <p:sp>
          <p:nvSpPr>
            <p:cNvPr id="12" name="Oval 11"/>
            <p:cNvSpPr/>
            <p:nvPr/>
          </p:nvSpPr>
          <p:spPr>
            <a:xfrm>
              <a:off x="6747323" y="5457992"/>
              <a:ext cx="935270" cy="911791"/>
            </a:xfrm>
            <a:prstGeom prst="ellipse">
              <a:avLst/>
            </a:prstGeom>
            <a:solidFill>
              <a:srgbClr val="0000FF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7682593" y="6186377"/>
              <a:ext cx="340819" cy="329425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/>
          <p:nvPr/>
        </p:nvCxnSpPr>
        <p:spPr>
          <a:xfrm flipH="1">
            <a:off x="7428270" y="4685295"/>
            <a:ext cx="330668" cy="78317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2" idx="2"/>
          </p:cNvCxnSpPr>
          <p:nvPr/>
        </p:nvCxnSpPr>
        <p:spPr>
          <a:xfrm flipV="1">
            <a:off x="4377766" y="5913888"/>
            <a:ext cx="2369557" cy="36157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19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764" y="117598"/>
            <a:ext cx="7306235" cy="3046988"/>
          </a:xfrm>
          <a:prstGeom prst="rect">
            <a:avLst/>
          </a:prstGeom>
          <a:ln w="38100" cmpd="sng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void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appendAtTail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(T data)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Node&lt;T&gt; node = new Node&lt;T&gt;(data);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if (tail != null)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tail.next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 node;  // not empty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else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head = node;       // empty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tail = node;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958327" y="5438584"/>
            <a:ext cx="1837765" cy="1077218"/>
          </a:xfrm>
          <a:prstGeom prst="rect">
            <a:avLst/>
          </a:prstGeom>
          <a:noFill/>
          <a:ln w="38100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 head</a:t>
            </a:r>
          </a:p>
          <a:p>
            <a:r>
              <a:rPr lang="en-US" sz="3200" dirty="0" smtClean="0">
                <a:latin typeface="Courier"/>
                <a:cs typeface="Courier"/>
              </a:rPr>
              <a:t> tail</a:t>
            </a:r>
            <a:endParaRPr lang="en-US" sz="3200" dirty="0">
              <a:latin typeface="Courier"/>
              <a:cs typeface="Courier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377766" y="5752354"/>
            <a:ext cx="1045881" cy="434023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6747323" y="5457992"/>
            <a:ext cx="1276089" cy="1057810"/>
            <a:chOff x="6747323" y="5457992"/>
            <a:chExt cx="1276089" cy="1057810"/>
          </a:xfrm>
        </p:grpSpPr>
        <p:sp>
          <p:nvSpPr>
            <p:cNvPr id="12" name="Oval 11"/>
            <p:cNvSpPr/>
            <p:nvPr/>
          </p:nvSpPr>
          <p:spPr>
            <a:xfrm>
              <a:off x="6747323" y="5457992"/>
              <a:ext cx="935270" cy="911791"/>
            </a:xfrm>
            <a:prstGeom prst="ellipse">
              <a:avLst/>
            </a:prstGeom>
            <a:solidFill>
              <a:srgbClr val="0000FF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7682593" y="6186377"/>
              <a:ext cx="340819" cy="329425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/>
          <p:cNvCxnSpPr/>
          <p:nvPr/>
        </p:nvCxnSpPr>
        <p:spPr>
          <a:xfrm>
            <a:off x="4377766" y="6275468"/>
            <a:ext cx="836705" cy="37335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2" idx="2"/>
          </p:cNvCxnSpPr>
          <p:nvPr/>
        </p:nvCxnSpPr>
        <p:spPr>
          <a:xfrm>
            <a:off x="4377766" y="5752354"/>
            <a:ext cx="2369557" cy="16153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377766" y="6186377"/>
            <a:ext cx="2369557" cy="8909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761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65412" y="1116724"/>
            <a:ext cx="6828118" cy="4524315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size()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(head == null)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return 0;				// empty</a:t>
            </a:r>
          </a:p>
          <a:p>
            <a:endParaRPr lang="en-US" sz="2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n = 0;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Node&lt;T&gt; node = head;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while (node != null)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n++;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node =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node.next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return n;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>
            <a:off x="1464234" y="1538940"/>
            <a:ext cx="5573059" cy="791883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04345" y="1060543"/>
            <a:ext cx="2714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Is this necessary?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78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237" y="2017060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227109" y="449458"/>
            <a:ext cx="8830235" cy="5262980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public class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LinkedList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&lt;T&gt; {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private Node&lt;T&gt;   head;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private 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Node&lt;T&gt;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tail;</a:t>
            </a:r>
          </a:p>
          <a:p>
            <a:endParaRPr lang="en-US" sz="28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public 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void </a:t>
            </a:r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insertAtHead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(T data) {…} </a:t>
            </a:r>
            <a:endParaRPr lang="en-US" sz="28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 public void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appendAtTail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(T data) 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{…}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public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size() 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{…}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public void delete(T data) 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{…} </a:t>
            </a:r>
          </a:p>
          <a:p>
            <a:endParaRPr lang="en-US" sz="2800" dirty="0">
              <a:solidFill>
                <a:srgbClr val="008000"/>
              </a:solidFill>
              <a:latin typeface="Courier"/>
              <a:cs typeface="Courier"/>
            </a:endParaRPr>
          </a:p>
          <a:p>
            <a:endParaRPr lang="en-US" sz="28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800" dirty="0" smtClean="0">
                <a:solidFill>
                  <a:srgbClr val="008000"/>
                </a:solidFill>
                <a:latin typeface="Courier"/>
                <a:cs typeface="Courier"/>
              </a:rPr>
              <a:t>class Node {…}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8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237" y="2401780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227109" y="2853000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1447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3529" y="993331"/>
            <a:ext cx="8411883" cy="5632310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void delete(T data)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(head == null)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return;				  // empty</a:t>
            </a:r>
          </a:p>
          <a:p>
            <a:endParaRPr lang="en-US" sz="2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else if (head == tail)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head = null;      // size = 1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tail = null;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else if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head.getData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() == data)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. . .             // delete at head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else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. . .             // delete after head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endParaRPr lang="en-US"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4885765" y="5827050"/>
            <a:ext cx="3600823" cy="358588"/>
          </a:xfrm>
          <a:prstGeom prst="roundRect">
            <a:avLst/>
          </a:prstGeom>
          <a:noFill/>
          <a:ln w="5715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05301" y="6140814"/>
            <a:ext cx="3474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“general” or “vanilla” case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963461" y="1810870"/>
            <a:ext cx="1132540" cy="358588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93343" y="2916518"/>
            <a:ext cx="1640540" cy="358588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993343" y="4709451"/>
            <a:ext cx="2776070" cy="358588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34000" y="649941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33883" y="1395371"/>
            <a:ext cx="2037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“special” cases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“corner” cases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>
            <a:stCxn id="5" idx="3"/>
          </p:cNvCxnSpPr>
          <p:nvPr/>
        </p:nvCxnSpPr>
        <p:spPr>
          <a:xfrm flipV="1">
            <a:off x="6096001" y="1810870"/>
            <a:ext cx="463177" cy="179294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782235" y="2226368"/>
            <a:ext cx="1150471" cy="690150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634941" y="2226369"/>
            <a:ext cx="0" cy="2483082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122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 animBg="1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3529" y="588031"/>
            <a:ext cx="8411883" cy="6001642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void delete(T data)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(head == null)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return;				  // empty</a:t>
            </a:r>
          </a:p>
          <a:p>
            <a:endParaRPr lang="en-US" sz="2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else if (head == tail &amp;&amp;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   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head.getDate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().equals(data))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head = null;      // size = 1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tail = null;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else if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head.getData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().equals(data))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. . .             // delete at head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else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. . .             // delete after head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endParaRPr lang="en-US"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4885765" y="5773010"/>
            <a:ext cx="3600823" cy="358588"/>
          </a:xfrm>
          <a:prstGeom prst="roundRect">
            <a:avLst/>
          </a:prstGeom>
          <a:noFill/>
          <a:ln w="5715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05301" y="5249154"/>
            <a:ext cx="3474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“general” or “vanilla” case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963461" y="1405570"/>
            <a:ext cx="1132540" cy="358588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61426" y="2848479"/>
            <a:ext cx="1640540" cy="358588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952807" y="4668921"/>
            <a:ext cx="2776070" cy="358588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33883" y="990071"/>
            <a:ext cx="2037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“special” cases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“corner” cases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>
            <a:stCxn id="5" idx="3"/>
          </p:cNvCxnSpPr>
          <p:nvPr/>
        </p:nvCxnSpPr>
        <p:spPr>
          <a:xfrm flipV="1">
            <a:off x="6096001" y="1405570"/>
            <a:ext cx="463177" cy="179294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0"/>
          </p:cNvCxnSpPr>
          <p:nvPr/>
        </p:nvCxnSpPr>
        <p:spPr>
          <a:xfrm flipV="1">
            <a:off x="5781696" y="1821068"/>
            <a:ext cx="1151010" cy="1027411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634941" y="1821069"/>
            <a:ext cx="0" cy="2847852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810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 animBg="1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3529" y="649688"/>
            <a:ext cx="8411883" cy="2308324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void delete(T data)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. . .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else if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head.getData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() == data) 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head =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head.next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 </a:t>
            </a:r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278182"/>
            <a:ext cx="8229600" cy="1143000"/>
          </a:xfrm>
        </p:spPr>
        <p:txBody>
          <a:bodyPr/>
          <a:lstStyle/>
          <a:p>
            <a:r>
              <a:rPr lang="en-US" dirty="0" smtClean="0"/>
              <a:t>Corner case: delete at head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674462" y="3709877"/>
            <a:ext cx="2315891" cy="911791"/>
            <a:chOff x="2674462" y="3709877"/>
            <a:chExt cx="2315891" cy="911791"/>
          </a:xfrm>
        </p:grpSpPr>
        <p:sp>
          <p:nvSpPr>
            <p:cNvPr id="6" name="Oval 5"/>
            <p:cNvSpPr/>
            <p:nvPr/>
          </p:nvSpPr>
          <p:spPr>
            <a:xfrm>
              <a:off x="2674462" y="3709877"/>
              <a:ext cx="935270" cy="911791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>
              <a:stCxn id="6" idx="6"/>
              <a:endCxn id="8" idx="2"/>
            </p:cNvCxnSpPr>
            <p:nvPr/>
          </p:nvCxnSpPr>
          <p:spPr>
            <a:xfrm>
              <a:off x="3609732" y="4165773"/>
              <a:ext cx="1380621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4990353" y="3709877"/>
            <a:ext cx="935270" cy="911791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8" idx="6"/>
            <a:endCxn id="10" idx="2"/>
          </p:cNvCxnSpPr>
          <p:nvPr/>
        </p:nvCxnSpPr>
        <p:spPr>
          <a:xfrm flipV="1">
            <a:off x="5925623" y="4154695"/>
            <a:ext cx="1380621" cy="1107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306244" y="3698799"/>
            <a:ext cx="935270" cy="911791"/>
          </a:xfrm>
          <a:prstGeom prst="ellipse">
            <a:avLst/>
          </a:prstGeom>
          <a:solidFill>
            <a:srgbClr val="CCFFCC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10" idx="5"/>
          </p:cNvCxnSpPr>
          <p:nvPr/>
        </p:nvCxnSpPr>
        <p:spPr>
          <a:xfrm>
            <a:off x="8104547" y="4477061"/>
            <a:ext cx="630026" cy="60293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182463" y="4766232"/>
            <a:ext cx="1" cy="95623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258212" y="4477061"/>
            <a:ext cx="3048032" cy="172352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13504" y="5393761"/>
            <a:ext cx="1837765" cy="1077218"/>
          </a:xfrm>
          <a:prstGeom prst="rect">
            <a:avLst/>
          </a:prstGeom>
          <a:noFill/>
          <a:ln w="38100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 head</a:t>
            </a:r>
          </a:p>
          <a:p>
            <a:r>
              <a:rPr lang="en-US" sz="3200" dirty="0" smtClean="0">
                <a:latin typeface="Courier"/>
                <a:cs typeface="Courier"/>
              </a:rPr>
              <a:t> tail</a:t>
            </a:r>
            <a:endParaRPr lang="en-US" sz="3200" dirty="0">
              <a:latin typeface="Courier"/>
              <a:cs typeface="Courier"/>
            </a:endParaRPr>
          </a:p>
        </p:txBody>
      </p:sp>
      <p:cxnSp>
        <p:nvCxnSpPr>
          <p:cNvPr id="18" name="Straight Arrow Connector 17"/>
          <p:cNvCxnSpPr>
            <a:endCxn id="8" idx="3"/>
          </p:cNvCxnSpPr>
          <p:nvPr/>
        </p:nvCxnSpPr>
        <p:spPr>
          <a:xfrm flipV="1">
            <a:off x="3182464" y="4488139"/>
            <a:ext cx="1944856" cy="123432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88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412" y="649688"/>
            <a:ext cx="8845175" cy="3416320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void delete(T data)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. . .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Node&lt;T&gt;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 head;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while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beforeDeleted.next.getData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() != data)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beforeDeleted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=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== null)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tail =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  // deleted the tail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 </a:t>
            </a:r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278182"/>
            <a:ext cx="8229600" cy="1143000"/>
          </a:xfrm>
        </p:spPr>
        <p:txBody>
          <a:bodyPr/>
          <a:lstStyle/>
          <a:p>
            <a:r>
              <a:rPr lang="en-US" dirty="0" smtClean="0"/>
              <a:t>Vanilla case: delete after head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42468" y="5076385"/>
            <a:ext cx="8029391" cy="568138"/>
            <a:chOff x="642468" y="5076385"/>
            <a:chExt cx="8029391" cy="568138"/>
          </a:xfrm>
        </p:grpSpPr>
        <p:sp>
          <p:nvSpPr>
            <p:cNvPr id="6" name="Oval 5"/>
            <p:cNvSpPr/>
            <p:nvPr/>
          </p:nvSpPr>
          <p:spPr>
            <a:xfrm>
              <a:off x="642468" y="5076385"/>
              <a:ext cx="567773" cy="568138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21" idx="6"/>
            </p:cNvCxnSpPr>
            <p:nvPr/>
          </p:nvCxnSpPr>
          <p:spPr>
            <a:xfrm flipV="1">
              <a:off x="8235567" y="5076385"/>
              <a:ext cx="436292" cy="284069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1813356" y="5076385"/>
              <a:ext cx="567773" cy="568138"/>
            </a:xfrm>
            <a:prstGeom prst="ellipse">
              <a:avLst/>
            </a:prstGeom>
            <a:solidFill>
              <a:srgbClr val="FF00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984244" y="5076385"/>
              <a:ext cx="567773" cy="568138"/>
            </a:xfrm>
            <a:prstGeom prst="ellipse">
              <a:avLst/>
            </a:prstGeom>
            <a:solidFill>
              <a:srgbClr val="0080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155132" y="5076385"/>
              <a:ext cx="567773" cy="568138"/>
            </a:xfrm>
            <a:prstGeom prst="ellipse">
              <a:avLst/>
            </a:prstGeom>
            <a:solidFill>
              <a:srgbClr val="FF66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326020" y="5076385"/>
              <a:ext cx="567773" cy="568138"/>
            </a:xfrm>
            <a:prstGeom prst="ellipse">
              <a:avLst/>
            </a:prstGeom>
            <a:solidFill>
              <a:srgbClr val="8000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496908" y="5076385"/>
              <a:ext cx="567773" cy="5681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67794" y="5076385"/>
              <a:ext cx="567773" cy="568138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6" idx="6"/>
              <a:endCxn id="15" idx="2"/>
            </p:cNvCxnSpPr>
            <p:nvPr/>
          </p:nvCxnSpPr>
          <p:spPr>
            <a:xfrm>
              <a:off x="1210241" y="5360454"/>
              <a:ext cx="603115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2381129" y="5371532"/>
              <a:ext cx="603115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552017" y="5345073"/>
              <a:ext cx="603115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722905" y="5345073"/>
              <a:ext cx="603115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893793" y="5345073"/>
              <a:ext cx="603115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7064679" y="5344193"/>
              <a:ext cx="603115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750037" y="6130329"/>
            <a:ext cx="3094417" cy="582964"/>
            <a:chOff x="4763920" y="4220744"/>
            <a:chExt cx="3094417" cy="582964"/>
          </a:xfrm>
        </p:grpSpPr>
        <p:sp>
          <p:nvSpPr>
            <p:cNvPr id="33" name="Oval 32"/>
            <p:cNvSpPr/>
            <p:nvPr/>
          </p:nvSpPr>
          <p:spPr>
            <a:xfrm>
              <a:off x="6937175" y="4235570"/>
              <a:ext cx="567773" cy="568138"/>
            </a:xfrm>
            <a:prstGeom prst="ellipse">
              <a:avLst/>
            </a:prstGeom>
            <a:solidFill>
              <a:srgbClr val="FF66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63920" y="4220744"/>
              <a:ext cx="3094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myList.delete</a:t>
              </a:r>
              <a:r>
                <a:rPr lang="en-US" sz="2800" dirty="0" smtClean="0"/>
                <a:t>(        );</a:t>
              </a:r>
              <a:endParaRPr lang="en-US" sz="28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9412" y="6230471"/>
            <a:ext cx="2585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beforeDeleted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endParaRPr lang="en-US" sz="2400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941293" y="5767294"/>
            <a:ext cx="0" cy="46317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1813356" y="4204313"/>
            <a:ext cx="567773" cy="568138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?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23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6" grpId="0" animBg="1"/>
      <p:bldP spid="46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412" y="649688"/>
            <a:ext cx="8845175" cy="3416320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void delete(T data)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. . .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Node&lt;T&gt;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 head;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while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beforeDeleted.next.getData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() != data)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beforeDeleted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=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== null)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tail =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  // deleted the tail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 </a:t>
            </a:r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278182"/>
            <a:ext cx="8229600" cy="1143000"/>
          </a:xfrm>
        </p:spPr>
        <p:txBody>
          <a:bodyPr/>
          <a:lstStyle/>
          <a:p>
            <a:r>
              <a:rPr lang="en-US" dirty="0" smtClean="0"/>
              <a:t>Vanilla case: delete after head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42468" y="5076385"/>
            <a:ext cx="8029391" cy="568138"/>
            <a:chOff x="642468" y="5076385"/>
            <a:chExt cx="8029391" cy="568138"/>
          </a:xfrm>
        </p:grpSpPr>
        <p:sp>
          <p:nvSpPr>
            <p:cNvPr id="6" name="Oval 5"/>
            <p:cNvSpPr/>
            <p:nvPr/>
          </p:nvSpPr>
          <p:spPr>
            <a:xfrm>
              <a:off x="642468" y="5076385"/>
              <a:ext cx="567773" cy="568138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21" idx="6"/>
            </p:cNvCxnSpPr>
            <p:nvPr/>
          </p:nvCxnSpPr>
          <p:spPr>
            <a:xfrm flipV="1">
              <a:off x="8235567" y="5076385"/>
              <a:ext cx="436292" cy="284069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1813356" y="5076385"/>
              <a:ext cx="567773" cy="568138"/>
            </a:xfrm>
            <a:prstGeom prst="ellipse">
              <a:avLst/>
            </a:prstGeom>
            <a:solidFill>
              <a:srgbClr val="FF00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984244" y="5076385"/>
              <a:ext cx="567773" cy="568138"/>
            </a:xfrm>
            <a:prstGeom prst="ellipse">
              <a:avLst/>
            </a:prstGeom>
            <a:solidFill>
              <a:srgbClr val="0080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155132" y="5076385"/>
              <a:ext cx="567773" cy="568138"/>
            </a:xfrm>
            <a:prstGeom prst="ellipse">
              <a:avLst/>
            </a:prstGeom>
            <a:solidFill>
              <a:srgbClr val="FF66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326020" y="5076385"/>
              <a:ext cx="567773" cy="568138"/>
            </a:xfrm>
            <a:prstGeom prst="ellipse">
              <a:avLst/>
            </a:prstGeom>
            <a:solidFill>
              <a:srgbClr val="8000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496908" y="5076385"/>
              <a:ext cx="567773" cy="56813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67794" y="5076385"/>
              <a:ext cx="567773" cy="568138"/>
            </a:xfrm>
            <a:prstGeom prst="ellipse">
              <a:avLst/>
            </a:prstGeom>
            <a:solidFill>
              <a:srgbClr val="3366FF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6" idx="6"/>
              <a:endCxn id="15" idx="2"/>
            </p:cNvCxnSpPr>
            <p:nvPr/>
          </p:nvCxnSpPr>
          <p:spPr>
            <a:xfrm>
              <a:off x="1210241" y="5360454"/>
              <a:ext cx="603115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2381129" y="5371532"/>
              <a:ext cx="603115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552017" y="5345073"/>
              <a:ext cx="603115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722905" y="5345073"/>
              <a:ext cx="603115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893793" y="5345073"/>
              <a:ext cx="603115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7064679" y="5344193"/>
              <a:ext cx="603115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750037" y="6130329"/>
            <a:ext cx="3094417" cy="582964"/>
            <a:chOff x="4763920" y="4220744"/>
            <a:chExt cx="3094417" cy="582964"/>
          </a:xfrm>
        </p:grpSpPr>
        <p:sp>
          <p:nvSpPr>
            <p:cNvPr id="33" name="Oval 32"/>
            <p:cNvSpPr/>
            <p:nvPr/>
          </p:nvSpPr>
          <p:spPr>
            <a:xfrm>
              <a:off x="6937175" y="4235570"/>
              <a:ext cx="567773" cy="568138"/>
            </a:xfrm>
            <a:prstGeom prst="ellipse">
              <a:avLst/>
            </a:prstGeom>
            <a:solidFill>
              <a:srgbClr val="FF66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63920" y="4220744"/>
              <a:ext cx="3094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myList.delete</a:t>
              </a:r>
              <a:r>
                <a:rPr lang="en-US" sz="2800" dirty="0" smtClean="0"/>
                <a:t>(        );</a:t>
              </a:r>
              <a:endParaRPr lang="en-US" sz="28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9412" y="6230471"/>
            <a:ext cx="2585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beforeDeleted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endParaRPr lang="en-US" sz="2400" dirty="0"/>
          </a:p>
        </p:txBody>
      </p:sp>
      <p:cxnSp>
        <p:nvCxnSpPr>
          <p:cNvPr id="37" name="Straight Arrow Connector 36"/>
          <p:cNvCxnSpPr>
            <a:endCxn id="15" idx="3"/>
          </p:cNvCxnSpPr>
          <p:nvPr/>
        </p:nvCxnSpPr>
        <p:spPr>
          <a:xfrm flipV="1">
            <a:off x="941293" y="5561321"/>
            <a:ext cx="955211" cy="66915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984244" y="4204313"/>
            <a:ext cx="567773" cy="568138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?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567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412" y="649688"/>
            <a:ext cx="8845175" cy="3416320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void delete(T data)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. . .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Node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 head;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while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beforeDeleted.next.getData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() != data)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beforeDeleted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=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== null)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tail =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  // deleted the tail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 </a:t>
            </a:r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278182"/>
            <a:ext cx="8229600" cy="1143000"/>
          </a:xfrm>
        </p:spPr>
        <p:txBody>
          <a:bodyPr/>
          <a:lstStyle/>
          <a:p>
            <a:r>
              <a:rPr lang="en-US" dirty="0" smtClean="0"/>
              <a:t>Vanilla case: delete after head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42468" y="5076385"/>
            <a:ext cx="567773" cy="568138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21" idx="6"/>
          </p:cNvCxnSpPr>
          <p:nvPr/>
        </p:nvCxnSpPr>
        <p:spPr>
          <a:xfrm flipV="1">
            <a:off x="8235567" y="5076385"/>
            <a:ext cx="436292" cy="28406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813356" y="5076385"/>
            <a:ext cx="567773" cy="568138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84244" y="5076385"/>
            <a:ext cx="567773" cy="568138"/>
          </a:xfrm>
          <a:prstGeom prst="ellipse">
            <a:avLst/>
          </a:prstGeom>
          <a:solidFill>
            <a:srgbClr val="008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26020" y="5076385"/>
            <a:ext cx="567773" cy="568138"/>
          </a:xfrm>
          <a:prstGeom prst="ellipse">
            <a:avLst/>
          </a:prstGeom>
          <a:solidFill>
            <a:srgbClr val="80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96908" y="5076385"/>
            <a:ext cx="567773" cy="5681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667794" y="5076385"/>
            <a:ext cx="567773" cy="568138"/>
          </a:xfrm>
          <a:prstGeom prst="ellipse">
            <a:avLst/>
          </a:prstGeom>
          <a:solidFill>
            <a:srgbClr val="3366FF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6" idx="6"/>
            <a:endCxn id="15" idx="2"/>
          </p:cNvCxnSpPr>
          <p:nvPr/>
        </p:nvCxnSpPr>
        <p:spPr>
          <a:xfrm>
            <a:off x="1210241" y="5360454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381129" y="5371532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552017" y="5345073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4155132" y="5076385"/>
            <a:ext cx="1170888" cy="568138"/>
            <a:chOff x="4155132" y="5076385"/>
            <a:chExt cx="1170888" cy="568138"/>
          </a:xfrm>
        </p:grpSpPr>
        <p:sp>
          <p:nvSpPr>
            <p:cNvPr id="17" name="Oval 16"/>
            <p:cNvSpPr/>
            <p:nvPr/>
          </p:nvSpPr>
          <p:spPr>
            <a:xfrm>
              <a:off x="4155132" y="5076385"/>
              <a:ext cx="567773" cy="568138"/>
            </a:xfrm>
            <a:prstGeom prst="ellipse">
              <a:avLst/>
            </a:prstGeom>
            <a:solidFill>
              <a:srgbClr val="FF66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4722905" y="5345073"/>
              <a:ext cx="603115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/>
          <p:nvPr/>
        </p:nvCxnSpPr>
        <p:spPr>
          <a:xfrm>
            <a:off x="5893793" y="5345073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064679" y="5344193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5750037" y="6130329"/>
            <a:ext cx="3094417" cy="582964"/>
            <a:chOff x="4763920" y="4220744"/>
            <a:chExt cx="3094417" cy="582964"/>
          </a:xfrm>
        </p:grpSpPr>
        <p:sp>
          <p:nvSpPr>
            <p:cNvPr id="33" name="Oval 32"/>
            <p:cNvSpPr/>
            <p:nvPr/>
          </p:nvSpPr>
          <p:spPr>
            <a:xfrm>
              <a:off x="6937175" y="4235570"/>
              <a:ext cx="567773" cy="568138"/>
            </a:xfrm>
            <a:prstGeom prst="ellipse">
              <a:avLst/>
            </a:prstGeom>
            <a:solidFill>
              <a:srgbClr val="FF66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63920" y="4220744"/>
              <a:ext cx="3094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myList.delete</a:t>
              </a:r>
              <a:r>
                <a:rPr lang="en-US" sz="2800" dirty="0" smtClean="0"/>
                <a:t>(        );</a:t>
              </a:r>
              <a:endParaRPr lang="en-US" sz="28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9412" y="6230471"/>
            <a:ext cx="2585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beforeDeleted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endParaRPr lang="en-US" sz="2400" dirty="0"/>
          </a:p>
        </p:txBody>
      </p:sp>
      <p:cxnSp>
        <p:nvCxnSpPr>
          <p:cNvPr id="37" name="Straight Arrow Connector 36"/>
          <p:cNvCxnSpPr>
            <a:endCxn id="16" idx="3"/>
          </p:cNvCxnSpPr>
          <p:nvPr/>
        </p:nvCxnSpPr>
        <p:spPr>
          <a:xfrm flipV="1">
            <a:off x="941293" y="5561321"/>
            <a:ext cx="2126099" cy="66915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121267" y="4204313"/>
            <a:ext cx="567773" cy="568138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?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4121267" y="4204313"/>
            <a:ext cx="567773" cy="568138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!</a:t>
            </a:r>
            <a:endParaRPr lang="en-US" sz="36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552017" y="5360454"/>
            <a:ext cx="1857151" cy="541312"/>
            <a:chOff x="3552017" y="5360454"/>
            <a:chExt cx="1857151" cy="541312"/>
          </a:xfrm>
        </p:grpSpPr>
        <p:cxnSp>
          <p:nvCxnSpPr>
            <p:cNvPr id="38" name="Straight Arrow Connector 37"/>
            <p:cNvCxnSpPr>
              <a:endCxn id="19" idx="3"/>
            </p:cNvCxnSpPr>
            <p:nvPr/>
          </p:nvCxnSpPr>
          <p:spPr>
            <a:xfrm flipV="1">
              <a:off x="4975412" y="5561321"/>
              <a:ext cx="433756" cy="340445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140191" y="5901765"/>
              <a:ext cx="835221" cy="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16" idx="6"/>
            </p:cNvCxnSpPr>
            <p:nvPr/>
          </p:nvCxnSpPr>
          <p:spPr>
            <a:xfrm flipH="1" flipV="1">
              <a:off x="3552017" y="5360454"/>
              <a:ext cx="603115" cy="54131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341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Graphs are Important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world is full of </a:t>
            </a:r>
            <a:r>
              <a:rPr lang="en-US" sz="3600" i="1" dirty="0" smtClean="0"/>
              <a:t>things</a:t>
            </a:r>
            <a:r>
              <a:rPr lang="en-US" sz="3600" dirty="0" smtClean="0"/>
              <a:t> and </a:t>
            </a:r>
            <a:r>
              <a:rPr lang="en-US" sz="3600" i="1" dirty="0" smtClean="0"/>
              <a:t>relationships</a:t>
            </a:r>
            <a:r>
              <a:rPr lang="en-US" sz="3600" dirty="0" smtClean="0"/>
              <a:t> </a:t>
            </a:r>
            <a:r>
              <a:rPr lang="en-US" sz="3600" i="1" dirty="0" smtClean="0"/>
              <a:t>among things</a:t>
            </a:r>
            <a:endParaRPr lang="en-US" sz="3600" dirty="0" smtClean="0"/>
          </a:p>
          <a:p>
            <a:r>
              <a:rPr lang="en-US" sz="3600" dirty="0" smtClean="0"/>
              <a:t>We can model the </a:t>
            </a:r>
            <a:r>
              <a:rPr lang="en-US" sz="3600" i="1" dirty="0" smtClean="0"/>
              <a:t>things</a:t>
            </a:r>
            <a:r>
              <a:rPr lang="en-US" sz="3600" dirty="0" smtClean="0"/>
              <a:t> as nodes</a:t>
            </a:r>
          </a:p>
          <a:p>
            <a:pPr lvl="1"/>
            <a:r>
              <a:rPr lang="en-US" sz="3200" dirty="0" smtClean="0"/>
              <a:t>Instances of class Whatever</a:t>
            </a:r>
          </a:p>
          <a:p>
            <a:r>
              <a:rPr lang="en-US" sz="3600" dirty="0" smtClean="0"/>
              <a:t>We can model the </a:t>
            </a:r>
            <a:r>
              <a:rPr lang="en-US" sz="3600" i="1" dirty="0" smtClean="0"/>
              <a:t>relationships</a:t>
            </a:r>
            <a:r>
              <a:rPr lang="en-US" sz="3600" dirty="0" smtClean="0"/>
              <a:t> as edges</a:t>
            </a:r>
          </a:p>
          <a:p>
            <a:pPr lvl="1"/>
            <a:r>
              <a:rPr lang="en-US" sz="3200" dirty="0" smtClean="0"/>
              <a:t>Within class </a:t>
            </a:r>
            <a:r>
              <a:rPr lang="en-US" sz="3200" dirty="0"/>
              <a:t>Whatever</a:t>
            </a:r>
            <a:r>
              <a:rPr lang="en-US" sz="3200" dirty="0" smtClean="0"/>
              <a:t>, references of type </a:t>
            </a:r>
            <a:r>
              <a:rPr lang="en-US" sz="3200" dirty="0"/>
              <a:t>Whatever</a:t>
            </a:r>
          </a:p>
        </p:txBody>
      </p:sp>
    </p:spTree>
    <p:extLst>
      <p:ext uri="{BB962C8B-B14F-4D97-AF65-F5344CB8AC3E}">
        <p14:creationId xmlns:p14="http://schemas.microsoft.com/office/powerpoint/2010/main" val="646090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237" y="2017060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227109" y="449458"/>
            <a:ext cx="8830235" cy="5262980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public class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LinkedList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&lt;T&gt; {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private Node&lt;T&gt;   head;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private 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Node&lt;T&gt;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tail;</a:t>
            </a:r>
          </a:p>
          <a:p>
            <a:endParaRPr lang="en-US" sz="28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public 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void </a:t>
            </a:r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insertAtHead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(T data) {…} </a:t>
            </a:r>
            <a:endParaRPr lang="en-US" sz="28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 public void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appendAtTail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(T data) 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{…}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public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size() 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{…}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public void delete(T data) 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{…} </a:t>
            </a:r>
          </a:p>
          <a:p>
            <a:endParaRPr lang="en-US" sz="2800" dirty="0">
              <a:solidFill>
                <a:srgbClr val="008000"/>
              </a:solidFill>
              <a:latin typeface="Courier"/>
              <a:cs typeface="Courier"/>
            </a:endParaRPr>
          </a:p>
          <a:p>
            <a:endParaRPr lang="en-US" sz="28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800" dirty="0" smtClean="0">
                <a:solidFill>
                  <a:srgbClr val="008000"/>
                </a:solidFill>
                <a:latin typeface="Courier"/>
                <a:cs typeface="Courier"/>
              </a:rPr>
              <a:t>class Node {…}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8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237" y="2401780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227109" y="2853000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197227" y="3305690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93483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write linked list 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Draw the picture.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 for the vanilla case.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return from your method, does linked list still have integrity?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Think of all possible corner cases.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 for all corner cases that need special handling.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 vanilla case.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 all corner cases, especially empty list.</a:t>
            </a:r>
          </a:p>
        </p:txBody>
      </p:sp>
    </p:spTree>
    <p:extLst>
      <p:ext uri="{BB962C8B-B14F-4D97-AF65-F5344CB8AC3E}">
        <p14:creationId xmlns:p14="http://schemas.microsoft.com/office/powerpoint/2010/main" val="3214216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List 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list is either empty or not</a:t>
            </a:r>
          </a:p>
          <a:p>
            <a:pPr lvl="1"/>
            <a:r>
              <a:rPr lang="en-US" dirty="0" smtClean="0"/>
              <a:t>Empty: head and </a:t>
            </a:r>
            <a:r>
              <a:rPr lang="en-US" smtClean="0"/>
              <a:t>tail are null</a:t>
            </a:r>
            <a:endParaRPr lang="en-US" dirty="0" smtClean="0"/>
          </a:p>
          <a:p>
            <a:pPr lvl="1"/>
            <a:r>
              <a:rPr lang="en-US" dirty="0" smtClean="0"/>
              <a:t>Not empty: Both head &amp; tail are not null</a:t>
            </a:r>
          </a:p>
          <a:p>
            <a:r>
              <a:rPr lang="en-US" dirty="0" smtClean="0"/>
              <a:t>An empty list always has integrity</a:t>
            </a:r>
          </a:p>
          <a:p>
            <a:r>
              <a:rPr lang="en-US" dirty="0" smtClean="0"/>
              <a:t>A non-empty list</a:t>
            </a:r>
          </a:p>
          <a:p>
            <a:pPr lvl="1"/>
            <a:r>
              <a:rPr lang="en-US" dirty="0" smtClean="0"/>
              <a:t>Has no loops</a:t>
            </a:r>
          </a:p>
          <a:p>
            <a:pPr lvl="1"/>
            <a:r>
              <a:rPr lang="en-US" dirty="0" smtClean="0"/>
              <a:t>Starts at the head and eventually reaches the 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06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912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Integrity checker: </a:t>
            </a:r>
            <a:br>
              <a:rPr lang="en-US" dirty="0" smtClean="0"/>
            </a:br>
            <a:r>
              <a:rPr lang="en-US" dirty="0" smtClean="0"/>
              <a:t>private </a:t>
            </a:r>
            <a:r>
              <a:rPr lang="en-US" dirty="0" err="1" smtClean="0"/>
              <a:t>boolean</a:t>
            </a:r>
            <a:r>
              <a:rPr lang="en-US" dirty="0" smtClean="0"/>
              <a:t> </a:t>
            </a:r>
            <a:r>
              <a:rPr lang="en-US" dirty="0" err="1" smtClean="0"/>
              <a:t>hasIntegrity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7021"/>
            <a:ext cx="8229600" cy="1656980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dirty="0" smtClean="0">
                <a:solidFill>
                  <a:srgbClr val="FF0000"/>
                </a:solidFill>
                <a:latin typeface="Courier"/>
                <a:cs typeface="Courier"/>
              </a:rPr>
              <a:t>assert </a:t>
            </a:r>
            <a:r>
              <a:rPr lang="en-US" sz="2800" dirty="0" err="1" smtClean="0">
                <a:solidFill>
                  <a:srgbClr val="FF0000"/>
                </a:solidFill>
                <a:latin typeface="Courier"/>
                <a:cs typeface="Courier"/>
              </a:rPr>
              <a:t>hasIntegrity</a:t>
            </a:r>
            <a:r>
              <a:rPr lang="en-US" sz="2800" dirty="0" smtClean="0">
                <a:solidFill>
                  <a:srgbClr val="FF0000"/>
                </a:solidFill>
                <a:latin typeface="Courier"/>
                <a:cs typeface="Courier"/>
              </a:rPr>
              <a:t>()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/>
              <a:t>at start of &amp; exit from methods that change </a:t>
            </a:r>
            <a:r>
              <a:rPr lang="en-US" sz="2800" dirty="0" err="1" smtClean="0"/>
              <a:t>list.head</a:t>
            </a:r>
            <a:r>
              <a:rPr lang="en-US" sz="2800" dirty="0" smtClean="0"/>
              <a:t>, </a:t>
            </a:r>
            <a:r>
              <a:rPr lang="en-US" sz="2800" dirty="0" err="1" smtClean="0"/>
              <a:t>list.tail</a:t>
            </a:r>
            <a:r>
              <a:rPr lang="en-US" sz="2800" dirty="0" smtClean="0"/>
              <a:t>, or any </a:t>
            </a:r>
            <a:r>
              <a:rPr lang="en-US" sz="2800" dirty="0" err="1" smtClean="0"/>
              <a:t>node.next</a:t>
            </a:r>
            <a:endParaRPr lang="en-US" sz="28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149412" y="2875927"/>
            <a:ext cx="8845175" cy="3785652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void delete(T data) {</a:t>
            </a:r>
          </a:p>
          <a:p>
            <a:endParaRPr lang="en-US" sz="2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Node&lt;T&gt;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 head;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while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beforeDeleted.next.getData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() != data)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beforeDeleted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=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== null)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tail =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  // deleted the tail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  </a:t>
            </a:r>
            <a:endParaRPr lang="en-US" sz="2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0371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912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Integrity checker: </a:t>
            </a:r>
            <a:br>
              <a:rPr lang="en-US" dirty="0" smtClean="0"/>
            </a:br>
            <a:r>
              <a:rPr lang="en-US" dirty="0" smtClean="0"/>
              <a:t>private </a:t>
            </a:r>
            <a:r>
              <a:rPr lang="en-US" dirty="0" err="1" smtClean="0"/>
              <a:t>boolean</a:t>
            </a:r>
            <a:r>
              <a:rPr lang="en-US" dirty="0" smtClean="0"/>
              <a:t> </a:t>
            </a:r>
            <a:r>
              <a:rPr lang="en-US" dirty="0" err="1" smtClean="0"/>
              <a:t>hasIntegrity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7021"/>
            <a:ext cx="8229600" cy="1656980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dirty="0" smtClean="0">
                <a:solidFill>
                  <a:srgbClr val="FF0000"/>
                </a:solidFill>
                <a:latin typeface="Courier"/>
                <a:cs typeface="Courier"/>
              </a:rPr>
              <a:t>assert </a:t>
            </a:r>
            <a:r>
              <a:rPr lang="en-US" sz="2800" dirty="0" err="1" smtClean="0">
                <a:solidFill>
                  <a:srgbClr val="FF0000"/>
                </a:solidFill>
                <a:latin typeface="Courier"/>
                <a:cs typeface="Courier"/>
              </a:rPr>
              <a:t>hasIntegrity</a:t>
            </a:r>
            <a:r>
              <a:rPr lang="en-US" sz="2800" dirty="0" smtClean="0">
                <a:solidFill>
                  <a:srgbClr val="FF0000"/>
                </a:solidFill>
                <a:latin typeface="Courier"/>
                <a:cs typeface="Courier"/>
              </a:rPr>
              <a:t>()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/>
              <a:t>at start of &amp; exit from methods that change </a:t>
            </a:r>
            <a:r>
              <a:rPr lang="en-US" sz="2800" dirty="0" err="1" smtClean="0"/>
              <a:t>list.head</a:t>
            </a:r>
            <a:r>
              <a:rPr lang="en-US" sz="2800" dirty="0" smtClean="0"/>
              <a:t>, </a:t>
            </a:r>
            <a:r>
              <a:rPr lang="en-US" sz="2800" dirty="0" err="1" smtClean="0"/>
              <a:t>list.tail</a:t>
            </a:r>
            <a:r>
              <a:rPr lang="en-US" sz="2800" dirty="0" smtClean="0"/>
              <a:t>, or any </a:t>
            </a:r>
            <a:r>
              <a:rPr lang="en-US" sz="2800" dirty="0" err="1" smtClean="0"/>
              <a:t>node.next</a:t>
            </a:r>
            <a:endParaRPr lang="en-US" sz="28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149412" y="2875927"/>
            <a:ext cx="8845175" cy="3847207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void delete(T data)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assert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hasIntegrity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);</a:t>
            </a:r>
            <a:endParaRPr lang="en-US" sz="2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Node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 head;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while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beforeDeleted.next.getData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() != data)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beforeDeleted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=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== null)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tail =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beforeDeleted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  // deleted the tail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  assert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hasIntegrity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);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5154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9412" y="619809"/>
            <a:ext cx="8845175" cy="6001642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rivate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boolean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hasIntegrity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() {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// Neither empty nor non-empty?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((head == null)  !=  (tail == null))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return false;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// Empty?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(head == null  &amp;&amp;  tail == null)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return true;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/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/ Not empty. Is tail really the end?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tail.next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!= null)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return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false;		// No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?? // now what?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. . .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0656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detection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48830" y="2924856"/>
            <a:ext cx="567773" cy="568138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719718" y="2924856"/>
            <a:ext cx="567773" cy="568138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90606" y="2924856"/>
            <a:ext cx="567773" cy="568138"/>
          </a:xfrm>
          <a:prstGeom prst="ellipse">
            <a:avLst/>
          </a:prstGeom>
          <a:solidFill>
            <a:srgbClr val="008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61494" y="2924856"/>
            <a:ext cx="567773" cy="568138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6"/>
            <a:endCxn id="6" idx="2"/>
          </p:cNvCxnSpPr>
          <p:nvPr/>
        </p:nvCxnSpPr>
        <p:spPr>
          <a:xfrm>
            <a:off x="1116603" y="3208925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287491" y="3220003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58379" y="3193544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 flipH="1">
            <a:off x="2003605" y="1822824"/>
            <a:ext cx="715689" cy="110203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29267" y="3220003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467412" y="1822824"/>
            <a:ext cx="764970" cy="138610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719294" y="1822824"/>
            <a:ext cx="1748118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6140824" y="1718235"/>
            <a:ext cx="2545976" cy="3712128"/>
            <a:chOff x="6140824" y="1718235"/>
            <a:chExt cx="2545976" cy="3712128"/>
          </a:xfrm>
        </p:grpSpPr>
        <p:sp>
          <p:nvSpPr>
            <p:cNvPr id="30" name="Rounded Rectangle 29"/>
            <p:cNvSpPr/>
            <p:nvPr/>
          </p:nvSpPr>
          <p:spPr>
            <a:xfrm>
              <a:off x="6140824" y="1718235"/>
              <a:ext cx="2545976" cy="3287058"/>
            </a:xfrm>
            <a:prstGeom prst="roundRect">
              <a:avLst/>
            </a:prstGeom>
            <a:solidFill>
              <a:srgbClr val="FFFFFF"/>
            </a:solidFill>
            <a:ln w="571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20830" y="4968698"/>
              <a:ext cx="21859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HashSet</a:t>
              </a:r>
              <a:r>
                <a:rPr lang="en-US" sz="2400" dirty="0" smtClean="0"/>
                <a:t>&lt;Node&gt;</a:t>
              </a:r>
              <a:endParaRPr lang="en-US" sz="24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02521" y="4661647"/>
            <a:ext cx="537138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Start at head</a:t>
            </a:r>
          </a:p>
          <a:p>
            <a:r>
              <a:rPr lang="en-US" sz="3200" dirty="0" smtClean="0"/>
              <a:t>Visit each node</a:t>
            </a:r>
          </a:p>
          <a:p>
            <a:r>
              <a:rPr lang="en-US" sz="3200" dirty="0" smtClean="0"/>
              <a:t>If node is in set </a:t>
            </a:r>
            <a:r>
              <a:rPr lang="en-US" sz="3200" dirty="0" smtClean="0">
                <a:sym typeface="Wingdings"/>
              </a:rPr>
              <a:t>loop</a:t>
            </a:r>
          </a:p>
          <a:p>
            <a:r>
              <a:rPr lang="en-US" sz="3200" dirty="0" smtClean="0">
                <a:sym typeface="Wingdings"/>
              </a:rPr>
              <a:t>Else put node in set &amp; move on</a:t>
            </a:r>
            <a:endParaRPr lang="en-US" sz="32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836705" y="3600824"/>
            <a:ext cx="0" cy="582705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6498406" y="2135962"/>
            <a:ext cx="567773" cy="568138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991651" y="3600824"/>
            <a:ext cx="0" cy="582705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788824" y="3432976"/>
            <a:ext cx="567773" cy="568138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3170517" y="3600824"/>
            <a:ext cx="0" cy="582705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912770" y="4093509"/>
            <a:ext cx="567773" cy="568138"/>
          </a:xfrm>
          <a:prstGeom prst="ellipse">
            <a:avLst/>
          </a:prstGeom>
          <a:solidFill>
            <a:srgbClr val="008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4340404" y="3600824"/>
            <a:ext cx="0" cy="582705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525367" y="2356718"/>
            <a:ext cx="567773" cy="568138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435349" y="4153647"/>
            <a:ext cx="12253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0000FF"/>
                </a:solidFill>
              </a:rPr>
              <a:t>LOOP</a:t>
            </a:r>
            <a:endParaRPr lang="en-US" sz="32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993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 animBg="1"/>
      <p:bldP spid="39" grpId="0" animBg="1"/>
      <p:bldP spid="41" grpId="0" animBg="1"/>
      <p:bldP spid="43" grpId="0" animBg="1"/>
      <p:bldP spid="44" grpId="0"/>
      <p:bldP spid="44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9412" y="1112866"/>
            <a:ext cx="8845175" cy="5632310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. . .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HashSet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Node&gt;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visitedNodes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= new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HashSet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&lt;&gt;();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Node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currentNode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= head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while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currentNode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!= null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if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visitedNodes.contains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currentNode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 return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false;  //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found a loop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visitedNodes.add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currentNode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);</a:t>
            </a:r>
          </a:p>
          <a:p>
            <a:endParaRPr lang="en-US" sz="2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endParaRPr lang="en-US" sz="2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currentNode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=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currentNode.next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return true;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 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448236" y="268942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+mj-lt"/>
              </a:rPr>
              <a:t> 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589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9412" y="1112866"/>
            <a:ext cx="8845175" cy="5632310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. . .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HashSet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&lt;Node&gt;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visitedNodes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= new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HashSet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&lt;&gt;();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Node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currentNode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= head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while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currentNode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!= null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if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visitedNodes.contains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currentNode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 return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false;  //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found a loop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visitedNodes.add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currentNode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);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   if (</a:t>
            </a:r>
            <a:r>
              <a:rPr lang="en-US" sz="2400" b="1" dirty="0" err="1" smtClean="0">
                <a:solidFill>
                  <a:srgbClr val="FF0000"/>
                </a:solidFill>
                <a:latin typeface="Courier"/>
                <a:cs typeface="Courier"/>
              </a:rPr>
              <a:t>currentNode.next</a:t>
            </a:r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 == null)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     if (</a:t>
            </a:r>
            <a:r>
              <a:rPr lang="en-US" sz="2400" b="1" dirty="0" err="1" smtClean="0">
                <a:solidFill>
                  <a:srgbClr val="FF0000"/>
                </a:solidFill>
                <a:latin typeface="Courier"/>
                <a:cs typeface="Courier"/>
              </a:rPr>
              <a:t>currentNode</a:t>
            </a:r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 != tail)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urier"/>
                <a:cs typeface="Courier"/>
              </a:rPr>
              <a:t>       return false;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currentNode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=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currentNode.next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return true;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 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448236" y="268942"/>
            <a:ext cx="8321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+mj-lt"/>
              </a:rPr>
              <a:t>By following the nodes, do I end at the tail?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523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very simple kind of list: The 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993191"/>
          </a:xfrm>
        </p:spPr>
        <p:txBody>
          <a:bodyPr/>
          <a:lstStyle/>
          <a:p>
            <a:r>
              <a:rPr lang="en-US" dirty="0" smtClean="0"/>
              <a:t>“FIFO” – </a:t>
            </a:r>
            <a:r>
              <a:rPr lang="en-US" u="sng" dirty="0" smtClean="0"/>
              <a:t>F</a:t>
            </a:r>
            <a:r>
              <a:rPr lang="en-US" dirty="0" smtClean="0"/>
              <a:t>irst </a:t>
            </a:r>
            <a:r>
              <a:rPr lang="en-US" u="sng" dirty="0" smtClean="0"/>
              <a:t>I</a:t>
            </a:r>
            <a:r>
              <a:rPr lang="en-US" dirty="0" smtClean="0"/>
              <a:t>n, </a:t>
            </a:r>
            <a:r>
              <a:rPr lang="en-US" u="sng" dirty="0" smtClean="0"/>
              <a:t>F</a:t>
            </a:r>
            <a:r>
              <a:rPr lang="en-US" dirty="0" smtClean="0"/>
              <a:t>irst </a:t>
            </a:r>
            <a:r>
              <a:rPr lang="en-US" u="sng" dirty="0" smtClean="0"/>
              <a:t>O</a:t>
            </a:r>
            <a:r>
              <a:rPr lang="en-US" dirty="0" smtClean="0"/>
              <a:t>ut</a:t>
            </a:r>
          </a:p>
          <a:p>
            <a:r>
              <a:rPr lang="en-US" dirty="0" smtClean="0"/>
              <a:t>Only add to the tail</a:t>
            </a:r>
          </a:p>
          <a:p>
            <a:r>
              <a:rPr lang="en-US" dirty="0" smtClean="0"/>
              <a:t>Only take from the head</a:t>
            </a:r>
          </a:p>
          <a:p>
            <a:r>
              <a:rPr lang="en-US" dirty="0" smtClean="0"/>
              <a:t>Methods: add and remove 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003604" y="5289102"/>
            <a:ext cx="567773" cy="568138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174492" y="5289102"/>
            <a:ext cx="567773" cy="568138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345380" y="5289102"/>
            <a:ext cx="567773" cy="568138"/>
          </a:xfrm>
          <a:prstGeom prst="ellipse">
            <a:avLst/>
          </a:prstGeom>
          <a:solidFill>
            <a:srgbClr val="008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516268" y="5289102"/>
            <a:ext cx="567773" cy="568138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>
            <a:off x="2571377" y="5573171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742265" y="5584249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913153" y="5557790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56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yal_famil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54" y="603721"/>
            <a:ext cx="5958630" cy="6095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712" y="-103642"/>
            <a:ext cx="8229600" cy="860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People / Marriage or Parenthood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969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to a queue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71073" y="2006178"/>
            <a:ext cx="567773" cy="568138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41961" y="2006178"/>
            <a:ext cx="567773" cy="568138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912849" y="2006178"/>
            <a:ext cx="567773" cy="568138"/>
          </a:xfrm>
          <a:prstGeom prst="ellipse">
            <a:avLst/>
          </a:prstGeom>
          <a:solidFill>
            <a:srgbClr val="008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083737" y="2006178"/>
            <a:ext cx="567773" cy="568138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6"/>
            <a:endCxn id="6" idx="2"/>
          </p:cNvCxnSpPr>
          <p:nvPr/>
        </p:nvCxnSpPr>
        <p:spPr>
          <a:xfrm>
            <a:off x="3138846" y="2290247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09734" y="2301325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480622" y="2274866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4634" y="2013256"/>
            <a:ext cx="1257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Before: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824197" y="3309943"/>
            <a:ext cx="456286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/>
                <a:cs typeface="Courier"/>
              </a:rPr>
              <a:t>q.add</a:t>
            </a:r>
            <a:r>
              <a:rPr lang="en-US" sz="3200" dirty="0" smtClean="0">
                <a:latin typeface="Courier"/>
                <a:cs typeface="Courier"/>
              </a:rPr>
              <a:t>(   );     </a:t>
            </a:r>
            <a:r>
              <a:rPr lang="en-US" sz="3200" dirty="0" smtClean="0">
                <a:latin typeface="Courier"/>
                <a:cs typeface="Courier"/>
                <a:sym typeface="Wingdings"/>
              </a:rPr>
              <a:t>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457887" y="3390732"/>
            <a:ext cx="567773" cy="568138"/>
          </a:xfrm>
          <a:prstGeom prst="ellipse">
            <a:avLst/>
          </a:prstGeom>
          <a:solidFill>
            <a:srgbClr val="80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723473" y="4860573"/>
            <a:ext cx="567773" cy="568138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894361" y="4860573"/>
            <a:ext cx="567773" cy="568138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65249" y="4860573"/>
            <a:ext cx="567773" cy="568138"/>
          </a:xfrm>
          <a:prstGeom prst="ellipse">
            <a:avLst/>
          </a:prstGeom>
          <a:solidFill>
            <a:srgbClr val="008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236137" y="4860573"/>
            <a:ext cx="567773" cy="568138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5" idx="6"/>
            <a:endCxn id="16" idx="2"/>
          </p:cNvCxnSpPr>
          <p:nvPr/>
        </p:nvCxnSpPr>
        <p:spPr>
          <a:xfrm>
            <a:off x="3291246" y="5144642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62134" y="5155720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633022" y="5129261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27034" y="4867651"/>
            <a:ext cx="1013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After:</a:t>
            </a:r>
            <a:endParaRPr lang="en-US" sz="2800" dirty="0"/>
          </a:p>
        </p:txBody>
      </p:sp>
      <p:sp>
        <p:nvSpPr>
          <p:cNvPr id="23" name="Oval 22"/>
          <p:cNvSpPr/>
          <p:nvPr/>
        </p:nvSpPr>
        <p:spPr>
          <a:xfrm>
            <a:off x="7442444" y="4871651"/>
            <a:ext cx="567773" cy="568138"/>
          </a:xfrm>
          <a:prstGeom prst="ellipse">
            <a:avLst/>
          </a:prstGeom>
          <a:solidFill>
            <a:srgbClr val="80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825817" y="5140339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15839" y="16887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518759" y="1643924"/>
            <a:ext cx="413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Head                                                            Tail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23473" y="4491241"/>
            <a:ext cx="528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Head                                                                                  Tail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6339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from a queue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71073" y="2006178"/>
            <a:ext cx="567773" cy="568138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41961" y="2006178"/>
            <a:ext cx="567773" cy="568138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912849" y="2006178"/>
            <a:ext cx="567773" cy="568138"/>
          </a:xfrm>
          <a:prstGeom prst="ellipse">
            <a:avLst/>
          </a:prstGeom>
          <a:solidFill>
            <a:srgbClr val="008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083737" y="2006178"/>
            <a:ext cx="567773" cy="568138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6"/>
            <a:endCxn id="6" idx="2"/>
          </p:cNvCxnSpPr>
          <p:nvPr/>
        </p:nvCxnSpPr>
        <p:spPr>
          <a:xfrm>
            <a:off x="3138846" y="2290247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09734" y="2301325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480622" y="2274866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4634" y="2013256"/>
            <a:ext cx="1257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Before: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283605" y="3309943"/>
            <a:ext cx="57941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Dot d = </a:t>
            </a:r>
            <a:r>
              <a:rPr lang="en-US" sz="3200" dirty="0" err="1" smtClean="0">
                <a:latin typeface="Courier"/>
                <a:cs typeface="Courier"/>
              </a:rPr>
              <a:t>q.remove</a:t>
            </a:r>
            <a:r>
              <a:rPr lang="en-US" sz="3200" dirty="0" smtClean="0">
                <a:latin typeface="Courier"/>
                <a:cs typeface="Courier"/>
              </a:rPr>
              <a:t>();  </a:t>
            </a:r>
            <a:r>
              <a:rPr lang="en-US" sz="3200" dirty="0" smtClean="0">
                <a:latin typeface="Courier"/>
                <a:cs typeface="Courier"/>
                <a:sym typeface="Wingdings"/>
              </a:rPr>
              <a:t>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077780" y="4863263"/>
            <a:ext cx="567773" cy="568138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723473" y="4860573"/>
            <a:ext cx="567773" cy="568138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894361" y="4860573"/>
            <a:ext cx="567773" cy="568138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65249" y="4860573"/>
            <a:ext cx="567773" cy="568138"/>
          </a:xfrm>
          <a:prstGeom prst="ellipse">
            <a:avLst/>
          </a:prstGeom>
          <a:solidFill>
            <a:srgbClr val="008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5" idx="6"/>
            <a:endCxn id="16" idx="2"/>
          </p:cNvCxnSpPr>
          <p:nvPr/>
        </p:nvCxnSpPr>
        <p:spPr>
          <a:xfrm>
            <a:off x="3291246" y="5144642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62134" y="5155720"/>
            <a:ext cx="603115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27034" y="4867651"/>
            <a:ext cx="1013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After: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6400591" y="4806095"/>
            <a:ext cx="67718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d: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2491735" y="1643924"/>
            <a:ext cx="413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Head                                                            Tail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67391" y="4427313"/>
            <a:ext cx="2987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Head                                     Tail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7781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pic>
        <p:nvPicPr>
          <p:cNvPr id="3" name="Picture 2" descr="tree_baoba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0636"/>
            <a:ext cx="8128000" cy="543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trees-asp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22" y="274638"/>
            <a:ext cx="4174835" cy="625736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 descr="trees_snow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0" y="214872"/>
            <a:ext cx="5189940" cy="64638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 descr="trees-Angkor-Wa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77" y="600636"/>
            <a:ext cx="3967489" cy="594658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 descr="tree_cypres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814495"/>
            <a:ext cx="8068505" cy="5012559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821520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1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1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1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4115"/>
            <a:ext cx="8229600" cy="1143000"/>
          </a:xfrm>
        </p:spPr>
        <p:txBody>
          <a:bodyPr/>
          <a:lstStyle/>
          <a:p>
            <a:r>
              <a:rPr lang="en-US" dirty="0" smtClean="0"/>
              <a:t>Tree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496" y="941299"/>
            <a:ext cx="5833034" cy="5655233"/>
          </a:xfrm>
        </p:spPr>
        <p:txBody>
          <a:bodyPr>
            <a:normAutofit/>
          </a:bodyPr>
          <a:lstStyle/>
          <a:p>
            <a:r>
              <a:rPr lang="en-US" dirty="0" smtClean="0"/>
              <a:t>No loops / cycles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Unlimited edges from any node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Exactly 1 edge into any node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Except the “</a:t>
            </a:r>
            <a:r>
              <a:rPr lang="en-US" dirty="0" smtClean="0">
                <a:solidFill>
                  <a:srgbClr val="AF31C7"/>
                </a:solidFill>
              </a:rPr>
              <a:t>root</a:t>
            </a:r>
            <a:r>
              <a:rPr lang="en-US" dirty="0" smtClean="0"/>
              <a:t>” node: </a:t>
            </a:r>
          </a:p>
          <a:p>
            <a:pPr marL="0" indent="0">
              <a:buNone/>
            </a:pPr>
            <a:r>
              <a:rPr lang="en-US" dirty="0" smtClean="0"/>
              <a:t>    0 edges into the root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72957" y="2626152"/>
            <a:ext cx="567773" cy="568138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6340965" y="2910221"/>
            <a:ext cx="1867647" cy="1497426"/>
            <a:chOff x="6340965" y="2910221"/>
            <a:chExt cx="1867647" cy="1497426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7245379" y="3194290"/>
              <a:ext cx="18927" cy="1213357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4" idx="3"/>
            </p:cNvCxnSpPr>
            <p:nvPr/>
          </p:nvCxnSpPr>
          <p:spPr>
            <a:xfrm flipH="1">
              <a:off x="6594492" y="3111088"/>
              <a:ext cx="461613" cy="1296559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4" idx="6"/>
            </p:cNvCxnSpPr>
            <p:nvPr/>
          </p:nvCxnSpPr>
          <p:spPr>
            <a:xfrm>
              <a:off x="7540730" y="2910221"/>
              <a:ext cx="667882" cy="974045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" idx="5"/>
            </p:cNvCxnSpPr>
            <p:nvPr/>
          </p:nvCxnSpPr>
          <p:spPr>
            <a:xfrm>
              <a:off x="7457582" y="3111088"/>
              <a:ext cx="406910" cy="108738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4" idx="2"/>
            </p:cNvCxnSpPr>
            <p:nvPr/>
          </p:nvCxnSpPr>
          <p:spPr>
            <a:xfrm flipH="1">
              <a:off x="6340965" y="2910221"/>
              <a:ext cx="631992" cy="974045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/>
          <p:nvPr/>
        </p:nvCxnSpPr>
        <p:spPr>
          <a:xfrm>
            <a:off x="7245379" y="1412795"/>
            <a:ext cx="18927" cy="121335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6066119" y="3806505"/>
            <a:ext cx="2398810" cy="963226"/>
            <a:chOff x="6066119" y="3806505"/>
            <a:chExt cx="2398810" cy="963226"/>
          </a:xfrm>
        </p:grpSpPr>
        <p:sp>
          <p:nvSpPr>
            <p:cNvPr id="26" name="Oval 25"/>
            <p:cNvSpPr/>
            <p:nvPr/>
          </p:nvSpPr>
          <p:spPr>
            <a:xfrm>
              <a:off x="6066119" y="3806505"/>
              <a:ext cx="346550" cy="362084"/>
            </a:xfrm>
            <a:prstGeom prst="ellipse">
              <a:avLst/>
            </a:prstGeom>
            <a:solidFill>
              <a:srgbClr val="FF00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340965" y="4407647"/>
              <a:ext cx="346550" cy="362084"/>
            </a:xfrm>
            <a:prstGeom prst="ellipse">
              <a:avLst/>
            </a:prstGeom>
            <a:solidFill>
              <a:srgbClr val="FF00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091031" y="4407647"/>
              <a:ext cx="346550" cy="362084"/>
            </a:xfrm>
            <a:prstGeom prst="ellipse">
              <a:avLst/>
            </a:prstGeom>
            <a:solidFill>
              <a:srgbClr val="FF00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736040" y="4197963"/>
              <a:ext cx="346550" cy="362084"/>
            </a:xfrm>
            <a:prstGeom prst="ellipse">
              <a:avLst/>
            </a:prstGeom>
            <a:solidFill>
              <a:srgbClr val="FF00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118379" y="3865761"/>
              <a:ext cx="346550" cy="362084"/>
            </a:xfrm>
            <a:prstGeom prst="ellipse">
              <a:avLst/>
            </a:prstGeom>
            <a:solidFill>
              <a:srgbClr val="FF00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Oval 31"/>
          <p:cNvSpPr/>
          <p:nvPr/>
        </p:nvSpPr>
        <p:spPr>
          <a:xfrm>
            <a:off x="6778220" y="515818"/>
            <a:ext cx="957820" cy="896977"/>
          </a:xfrm>
          <a:prstGeom prst="ellipse">
            <a:avLst/>
          </a:prstGeom>
          <a:solidFill>
            <a:srgbClr val="AF31C7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5892844" y="964307"/>
            <a:ext cx="2818428" cy="856247"/>
            <a:chOff x="5892844" y="964307"/>
            <a:chExt cx="2818428" cy="856247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7729322" y="986974"/>
              <a:ext cx="716033" cy="52452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8364722" y="1458470"/>
              <a:ext cx="346550" cy="362084"/>
            </a:xfrm>
            <a:prstGeom prst="ellipse">
              <a:avLst/>
            </a:prstGeom>
            <a:solidFill>
              <a:srgbClr val="FF00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5892844" y="1410525"/>
              <a:ext cx="346550" cy="362084"/>
            </a:xfrm>
            <a:prstGeom prst="ellipse">
              <a:avLst/>
            </a:prstGeom>
            <a:solidFill>
              <a:srgbClr val="FF00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/>
            <p:cNvCxnSpPr>
              <a:stCxn id="32" idx="2"/>
              <a:endCxn id="47" idx="7"/>
            </p:cNvCxnSpPr>
            <p:nvPr/>
          </p:nvCxnSpPr>
          <p:spPr>
            <a:xfrm flipH="1">
              <a:off x="6188643" y="964307"/>
              <a:ext cx="589577" cy="499244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6217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Terminology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03139" y="2829947"/>
            <a:ext cx="567773" cy="568138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275561" y="3398085"/>
            <a:ext cx="18927" cy="121335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3"/>
          </p:cNvCxnSpPr>
          <p:nvPr/>
        </p:nvCxnSpPr>
        <p:spPr>
          <a:xfrm flipH="1">
            <a:off x="3624674" y="3314883"/>
            <a:ext cx="461613" cy="129655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6"/>
          </p:cNvCxnSpPr>
          <p:nvPr/>
        </p:nvCxnSpPr>
        <p:spPr>
          <a:xfrm>
            <a:off x="4570912" y="3114016"/>
            <a:ext cx="667882" cy="97404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</p:cNvCxnSpPr>
          <p:nvPr/>
        </p:nvCxnSpPr>
        <p:spPr>
          <a:xfrm>
            <a:off x="4487764" y="3314883"/>
            <a:ext cx="406910" cy="1087383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 flipH="1">
            <a:off x="3371147" y="3114016"/>
            <a:ext cx="631992" cy="97404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0"/>
          </p:cNvCxnSpPr>
          <p:nvPr/>
        </p:nvCxnSpPr>
        <p:spPr>
          <a:xfrm>
            <a:off x="4287026" y="2408473"/>
            <a:ext cx="0" cy="42147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096301" y="4010300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371147" y="4611442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21213" y="4611442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766222" y="4401758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48561" y="4069556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19867" y="1511496"/>
            <a:ext cx="957820" cy="896977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777687" y="1852706"/>
            <a:ext cx="743706" cy="55345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451188" y="2363350"/>
            <a:ext cx="301731" cy="29235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402526" y="2306529"/>
            <a:ext cx="301731" cy="29235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2" idx="2"/>
            <a:endCxn id="47" idx="7"/>
          </p:cNvCxnSpPr>
          <p:nvPr/>
        </p:nvCxnSpPr>
        <p:spPr>
          <a:xfrm flipH="1">
            <a:off x="2660070" y="1959985"/>
            <a:ext cx="1159797" cy="38935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89799" y="5124686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884726" y="5154568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5"/>
            <a:endCxn id="34" idx="1"/>
          </p:cNvCxnSpPr>
          <p:nvPr/>
        </p:nvCxnSpPr>
        <p:spPr>
          <a:xfrm>
            <a:off x="5444360" y="4378614"/>
            <a:ext cx="1491117" cy="82898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3" idx="1"/>
          </p:cNvCxnSpPr>
          <p:nvPr/>
        </p:nvCxnSpPr>
        <p:spPr>
          <a:xfrm>
            <a:off x="5444360" y="4378614"/>
            <a:ext cx="496190" cy="7990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822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Terminology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03139" y="2829947"/>
            <a:ext cx="567773" cy="568138"/>
          </a:xfrm>
          <a:prstGeom prst="ellipse">
            <a:avLst/>
          </a:prstGeom>
          <a:solidFill>
            <a:srgbClr val="0000FF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275561" y="3398085"/>
            <a:ext cx="18927" cy="121335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3"/>
          </p:cNvCxnSpPr>
          <p:nvPr/>
        </p:nvCxnSpPr>
        <p:spPr>
          <a:xfrm flipH="1">
            <a:off x="3624674" y="3314883"/>
            <a:ext cx="461613" cy="129655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6"/>
          </p:cNvCxnSpPr>
          <p:nvPr/>
        </p:nvCxnSpPr>
        <p:spPr>
          <a:xfrm>
            <a:off x="4570912" y="3114016"/>
            <a:ext cx="667882" cy="97404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</p:cNvCxnSpPr>
          <p:nvPr/>
        </p:nvCxnSpPr>
        <p:spPr>
          <a:xfrm>
            <a:off x="4487764" y="3314883"/>
            <a:ext cx="406910" cy="1087383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 flipH="1">
            <a:off x="3371147" y="3114016"/>
            <a:ext cx="631992" cy="97404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0"/>
          </p:cNvCxnSpPr>
          <p:nvPr/>
        </p:nvCxnSpPr>
        <p:spPr>
          <a:xfrm>
            <a:off x="4287026" y="2408473"/>
            <a:ext cx="0" cy="42147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096301" y="4010300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371147" y="4611442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21213" y="4611442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766222" y="4401758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48561" y="4069556"/>
            <a:ext cx="346550" cy="362084"/>
          </a:xfrm>
          <a:prstGeom prst="ellipse">
            <a:avLst/>
          </a:prstGeom>
          <a:solidFill>
            <a:srgbClr val="AF31C7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19867" y="1511496"/>
            <a:ext cx="957820" cy="896977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777687" y="1852706"/>
            <a:ext cx="743706" cy="55345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451188" y="2363350"/>
            <a:ext cx="301731" cy="29235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402526" y="2306529"/>
            <a:ext cx="301731" cy="29235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2" idx="2"/>
            <a:endCxn id="47" idx="7"/>
          </p:cNvCxnSpPr>
          <p:nvPr/>
        </p:nvCxnSpPr>
        <p:spPr>
          <a:xfrm flipH="1">
            <a:off x="2660070" y="1959985"/>
            <a:ext cx="1159797" cy="38935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89799" y="5124686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884726" y="5154568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5"/>
            <a:endCxn id="34" idx="1"/>
          </p:cNvCxnSpPr>
          <p:nvPr/>
        </p:nvCxnSpPr>
        <p:spPr>
          <a:xfrm>
            <a:off x="5444360" y="4378614"/>
            <a:ext cx="1491117" cy="82898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3" idx="1"/>
          </p:cNvCxnSpPr>
          <p:nvPr/>
        </p:nvCxnSpPr>
        <p:spPr>
          <a:xfrm>
            <a:off x="5444360" y="4378614"/>
            <a:ext cx="496190" cy="7990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83925" y="5626426"/>
            <a:ext cx="346550" cy="362084"/>
          </a:xfrm>
          <a:prstGeom prst="ellipse">
            <a:avLst/>
          </a:prstGeom>
          <a:solidFill>
            <a:srgbClr val="0000FF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30475" y="5566343"/>
            <a:ext cx="208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is the </a:t>
            </a:r>
            <a:r>
              <a:rPr lang="en-US" sz="2400" i="1" dirty="0" smtClean="0"/>
              <a:t>parent</a:t>
            </a:r>
            <a:r>
              <a:rPr lang="en-US" sz="2400" dirty="0" smtClean="0"/>
              <a:t> of </a:t>
            </a:r>
            <a:endParaRPr lang="en-US" sz="2400" dirty="0"/>
          </a:p>
        </p:txBody>
      </p:sp>
      <p:sp>
        <p:nvSpPr>
          <p:cNvPr id="37" name="Oval 36"/>
          <p:cNvSpPr/>
          <p:nvPr/>
        </p:nvSpPr>
        <p:spPr>
          <a:xfrm>
            <a:off x="2731549" y="5626426"/>
            <a:ext cx="346550" cy="362084"/>
          </a:xfrm>
          <a:prstGeom prst="ellipse">
            <a:avLst/>
          </a:prstGeom>
          <a:solidFill>
            <a:srgbClr val="AF31C7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3925" y="6240491"/>
            <a:ext cx="346550" cy="362084"/>
          </a:xfrm>
          <a:prstGeom prst="ellipse">
            <a:avLst/>
          </a:prstGeom>
          <a:solidFill>
            <a:srgbClr val="AF31C7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30475" y="6180408"/>
            <a:ext cx="1582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is a </a:t>
            </a:r>
            <a:r>
              <a:rPr lang="en-US" sz="2400" i="1" dirty="0" smtClean="0"/>
              <a:t>child</a:t>
            </a:r>
            <a:r>
              <a:rPr lang="en-US" sz="2400" dirty="0" smtClean="0"/>
              <a:t> of </a:t>
            </a:r>
            <a:endParaRPr lang="en-US" sz="2400" dirty="0"/>
          </a:p>
        </p:txBody>
      </p:sp>
      <p:sp>
        <p:nvSpPr>
          <p:cNvPr id="42" name="Oval 41"/>
          <p:cNvSpPr/>
          <p:nvPr/>
        </p:nvSpPr>
        <p:spPr>
          <a:xfrm>
            <a:off x="2253437" y="6240491"/>
            <a:ext cx="346550" cy="362084"/>
          </a:xfrm>
          <a:prstGeom prst="ellipse">
            <a:avLst/>
          </a:prstGeom>
          <a:solidFill>
            <a:srgbClr val="0000FF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2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Terminology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03139" y="2829947"/>
            <a:ext cx="567773" cy="568138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275561" y="3398085"/>
            <a:ext cx="18927" cy="121335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3"/>
          </p:cNvCxnSpPr>
          <p:nvPr/>
        </p:nvCxnSpPr>
        <p:spPr>
          <a:xfrm flipH="1">
            <a:off x="3624674" y="3314883"/>
            <a:ext cx="461613" cy="129655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6"/>
          </p:cNvCxnSpPr>
          <p:nvPr/>
        </p:nvCxnSpPr>
        <p:spPr>
          <a:xfrm>
            <a:off x="4570912" y="3114016"/>
            <a:ext cx="667882" cy="97404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</p:cNvCxnSpPr>
          <p:nvPr/>
        </p:nvCxnSpPr>
        <p:spPr>
          <a:xfrm>
            <a:off x="4487764" y="3314883"/>
            <a:ext cx="406910" cy="1087383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 flipH="1">
            <a:off x="3371147" y="3114016"/>
            <a:ext cx="631992" cy="97404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0"/>
          </p:cNvCxnSpPr>
          <p:nvPr/>
        </p:nvCxnSpPr>
        <p:spPr>
          <a:xfrm>
            <a:off x="4287026" y="2408473"/>
            <a:ext cx="0" cy="42147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096301" y="4010300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371147" y="4611442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21213" y="4611442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766222" y="4401758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48561" y="4069556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19867" y="1511496"/>
            <a:ext cx="957820" cy="896977"/>
          </a:xfrm>
          <a:prstGeom prst="ellipse">
            <a:avLst/>
          </a:prstGeom>
          <a:solidFill>
            <a:srgbClr val="AF31C7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777687" y="1852706"/>
            <a:ext cx="743706" cy="55345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451188" y="2363350"/>
            <a:ext cx="301731" cy="29235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402526" y="2306529"/>
            <a:ext cx="301731" cy="29235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2" idx="2"/>
            <a:endCxn id="47" idx="7"/>
          </p:cNvCxnSpPr>
          <p:nvPr/>
        </p:nvCxnSpPr>
        <p:spPr>
          <a:xfrm flipH="1">
            <a:off x="2660070" y="1959985"/>
            <a:ext cx="1159797" cy="38935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89799" y="5124686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884726" y="5154568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5"/>
            <a:endCxn id="34" idx="1"/>
          </p:cNvCxnSpPr>
          <p:nvPr/>
        </p:nvCxnSpPr>
        <p:spPr>
          <a:xfrm>
            <a:off x="5444360" y="4378614"/>
            <a:ext cx="1491117" cy="82898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3" idx="1"/>
          </p:cNvCxnSpPr>
          <p:nvPr/>
        </p:nvCxnSpPr>
        <p:spPr>
          <a:xfrm>
            <a:off x="5444360" y="4378614"/>
            <a:ext cx="496190" cy="7990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3925" y="5626426"/>
            <a:ext cx="346550" cy="362084"/>
          </a:xfrm>
          <a:prstGeom prst="ellipse">
            <a:avLst/>
          </a:prstGeom>
          <a:solidFill>
            <a:srgbClr val="AF31C7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30475" y="5566343"/>
            <a:ext cx="2867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is the </a:t>
            </a:r>
            <a:r>
              <a:rPr lang="en-US" sz="2400" i="1" dirty="0" smtClean="0"/>
              <a:t>root</a:t>
            </a:r>
            <a:r>
              <a:rPr lang="en-US" sz="2400" dirty="0" smtClean="0"/>
              <a:t> of the tree </a:t>
            </a:r>
          </a:p>
          <a:p>
            <a:r>
              <a:rPr lang="en-US" sz="2400" dirty="0" smtClean="0"/>
              <a:t>(no parent)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4174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Terminology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03139" y="2829947"/>
            <a:ext cx="567773" cy="568138"/>
          </a:xfrm>
          <a:prstGeom prst="ellipse">
            <a:avLst/>
          </a:prstGeom>
          <a:solidFill>
            <a:srgbClr val="53EC4A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275561" y="3398085"/>
            <a:ext cx="18927" cy="121335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3"/>
          </p:cNvCxnSpPr>
          <p:nvPr/>
        </p:nvCxnSpPr>
        <p:spPr>
          <a:xfrm flipH="1">
            <a:off x="3624674" y="3314883"/>
            <a:ext cx="461613" cy="129655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6"/>
          </p:cNvCxnSpPr>
          <p:nvPr/>
        </p:nvCxnSpPr>
        <p:spPr>
          <a:xfrm>
            <a:off x="4570912" y="3114016"/>
            <a:ext cx="667882" cy="97404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</p:cNvCxnSpPr>
          <p:nvPr/>
        </p:nvCxnSpPr>
        <p:spPr>
          <a:xfrm>
            <a:off x="4487764" y="3314883"/>
            <a:ext cx="406910" cy="1087383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 flipH="1">
            <a:off x="3371147" y="3114016"/>
            <a:ext cx="631992" cy="97404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0"/>
          </p:cNvCxnSpPr>
          <p:nvPr/>
        </p:nvCxnSpPr>
        <p:spPr>
          <a:xfrm>
            <a:off x="4287026" y="2408473"/>
            <a:ext cx="0" cy="42147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096301" y="4010300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371147" y="4611442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21213" y="4611442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766222" y="4401758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48561" y="4069556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19867" y="1511496"/>
            <a:ext cx="957820" cy="896977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777687" y="1852706"/>
            <a:ext cx="743706" cy="55345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451188" y="2363350"/>
            <a:ext cx="301731" cy="29235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402526" y="2306529"/>
            <a:ext cx="301731" cy="29235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2" idx="2"/>
            <a:endCxn id="47" idx="7"/>
          </p:cNvCxnSpPr>
          <p:nvPr/>
        </p:nvCxnSpPr>
        <p:spPr>
          <a:xfrm flipH="1">
            <a:off x="2660070" y="1959985"/>
            <a:ext cx="1159797" cy="38935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89799" y="5124686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884726" y="5154568"/>
            <a:ext cx="346550" cy="362084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5"/>
            <a:endCxn id="34" idx="1"/>
          </p:cNvCxnSpPr>
          <p:nvPr/>
        </p:nvCxnSpPr>
        <p:spPr>
          <a:xfrm>
            <a:off x="5444360" y="4378614"/>
            <a:ext cx="1491117" cy="82898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3" idx="1"/>
          </p:cNvCxnSpPr>
          <p:nvPr/>
        </p:nvCxnSpPr>
        <p:spPr>
          <a:xfrm>
            <a:off x="5444360" y="4378614"/>
            <a:ext cx="496190" cy="7990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3925" y="5626426"/>
            <a:ext cx="346550" cy="362084"/>
          </a:xfrm>
          <a:prstGeom prst="ellipse">
            <a:avLst/>
          </a:prstGeom>
          <a:solidFill>
            <a:srgbClr val="53EC4A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30475" y="5566343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is an </a:t>
            </a:r>
            <a:r>
              <a:rPr lang="en-US" sz="2400" i="1" dirty="0" smtClean="0"/>
              <a:t>ancestor</a:t>
            </a:r>
            <a:r>
              <a:rPr lang="en-US" sz="2400" dirty="0" smtClean="0"/>
              <a:t> of </a:t>
            </a:r>
            <a:endParaRPr lang="en-US" sz="2400" dirty="0"/>
          </a:p>
        </p:txBody>
      </p:sp>
      <p:sp>
        <p:nvSpPr>
          <p:cNvPr id="37" name="Oval 36"/>
          <p:cNvSpPr/>
          <p:nvPr/>
        </p:nvSpPr>
        <p:spPr>
          <a:xfrm>
            <a:off x="2821195" y="5626426"/>
            <a:ext cx="346550" cy="362084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3925" y="6240491"/>
            <a:ext cx="346550" cy="362084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30475" y="6180408"/>
            <a:ext cx="244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is a </a:t>
            </a:r>
            <a:r>
              <a:rPr lang="en-US" sz="2400" i="1" dirty="0" smtClean="0"/>
              <a:t>descendant</a:t>
            </a:r>
            <a:r>
              <a:rPr lang="en-US" sz="2400" dirty="0" smtClean="0"/>
              <a:t> of </a:t>
            </a:r>
            <a:endParaRPr lang="en-US" sz="2400" dirty="0"/>
          </a:p>
        </p:txBody>
      </p:sp>
      <p:sp>
        <p:nvSpPr>
          <p:cNvPr id="42" name="Oval 41"/>
          <p:cNvSpPr/>
          <p:nvPr/>
        </p:nvSpPr>
        <p:spPr>
          <a:xfrm>
            <a:off x="3045310" y="6240491"/>
            <a:ext cx="346550" cy="362084"/>
          </a:xfrm>
          <a:prstGeom prst="ellipse">
            <a:avLst/>
          </a:prstGeom>
          <a:solidFill>
            <a:srgbClr val="53EC4A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68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Terminology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03139" y="2829947"/>
            <a:ext cx="567773" cy="568138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275561" y="3398085"/>
            <a:ext cx="18927" cy="121335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3"/>
          </p:cNvCxnSpPr>
          <p:nvPr/>
        </p:nvCxnSpPr>
        <p:spPr>
          <a:xfrm flipH="1">
            <a:off x="3624674" y="3314883"/>
            <a:ext cx="461613" cy="129655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6"/>
          </p:cNvCxnSpPr>
          <p:nvPr/>
        </p:nvCxnSpPr>
        <p:spPr>
          <a:xfrm>
            <a:off x="4570912" y="3114016"/>
            <a:ext cx="667882" cy="97404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</p:cNvCxnSpPr>
          <p:nvPr/>
        </p:nvCxnSpPr>
        <p:spPr>
          <a:xfrm>
            <a:off x="4487764" y="3314883"/>
            <a:ext cx="406910" cy="1087383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 flipH="1">
            <a:off x="3371147" y="3114016"/>
            <a:ext cx="631992" cy="97404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0"/>
          </p:cNvCxnSpPr>
          <p:nvPr/>
        </p:nvCxnSpPr>
        <p:spPr>
          <a:xfrm>
            <a:off x="4287026" y="2408473"/>
            <a:ext cx="0" cy="42147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096301" y="4010300"/>
            <a:ext cx="346550" cy="36208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371147" y="4611442"/>
            <a:ext cx="346550" cy="36208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21213" y="4611442"/>
            <a:ext cx="346550" cy="36208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766222" y="4401758"/>
            <a:ext cx="346550" cy="36208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48561" y="4069556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19867" y="1511496"/>
            <a:ext cx="957820" cy="896977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777687" y="1852706"/>
            <a:ext cx="743706" cy="55345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451188" y="2363350"/>
            <a:ext cx="301731" cy="29235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402526" y="2306529"/>
            <a:ext cx="301731" cy="29235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2" idx="2"/>
            <a:endCxn id="47" idx="7"/>
          </p:cNvCxnSpPr>
          <p:nvPr/>
        </p:nvCxnSpPr>
        <p:spPr>
          <a:xfrm flipH="1">
            <a:off x="2660070" y="1959985"/>
            <a:ext cx="1159797" cy="38935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89799" y="5124686"/>
            <a:ext cx="346550" cy="36208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884726" y="5154568"/>
            <a:ext cx="346550" cy="36208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5"/>
            <a:endCxn id="34" idx="1"/>
          </p:cNvCxnSpPr>
          <p:nvPr/>
        </p:nvCxnSpPr>
        <p:spPr>
          <a:xfrm>
            <a:off x="5444360" y="4378614"/>
            <a:ext cx="1491117" cy="82898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3" idx="1"/>
          </p:cNvCxnSpPr>
          <p:nvPr/>
        </p:nvCxnSpPr>
        <p:spPr>
          <a:xfrm>
            <a:off x="5444360" y="4378614"/>
            <a:ext cx="496190" cy="7990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3925" y="5626426"/>
            <a:ext cx="346550" cy="362084"/>
          </a:xfrm>
          <a:prstGeom prst="ellipse">
            <a:avLst/>
          </a:prstGeom>
          <a:solidFill>
            <a:srgbClr val="E46C0A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30475" y="5566343"/>
            <a:ext cx="560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re </a:t>
            </a:r>
            <a:r>
              <a:rPr lang="en-US" sz="2400" i="1" dirty="0" smtClean="0"/>
              <a:t>leaf nodes </a:t>
            </a:r>
            <a:r>
              <a:rPr lang="en-US" sz="2400" dirty="0" smtClean="0"/>
              <a:t>(no children)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2900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Terminology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03139" y="2829947"/>
            <a:ext cx="567773" cy="5681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275561" y="3398085"/>
            <a:ext cx="18927" cy="121335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3"/>
          </p:cNvCxnSpPr>
          <p:nvPr/>
        </p:nvCxnSpPr>
        <p:spPr>
          <a:xfrm flipH="1">
            <a:off x="3624674" y="3314883"/>
            <a:ext cx="461613" cy="129655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6"/>
          </p:cNvCxnSpPr>
          <p:nvPr/>
        </p:nvCxnSpPr>
        <p:spPr>
          <a:xfrm>
            <a:off x="4570912" y="3114016"/>
            <a:ext cx="667882" cy="97404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</p:cNvCxnSpPr>
          <p:nvPr/>
        </p:nvCxnSpPr>
        <p:spPr>
          <a:xfrm>
            <a:off x="4487764" y="3314883"/>
            <a:ext cx="406910" cy="1087383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 flipH="1">
            <a:off x="3371147" y="3114016"/>
            <a:ext cx="631992" cy="97404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0"/>
          </p:cNvCxnSpPr>
          <p:nvPr/>
        </p:nvCxnSpPr>
        <p:spPr>
          <a:xfrm>
            <a:off x="4287026" y="2408473"/>
            <a:ext cx="0" cy="42147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096301" y="4010300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371147" y="4611442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21213" y="4611442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766222" y="4401758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48561" y="4069556"/>
            <a:ext cx="346550" cy="36208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19867" y="1511496"/>
            <a:ext cx="957820" cy="896977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777687" y="1852706"/>
            <a:ext cx="743706" cy="55345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451188" y="2363350"/>
            <a:ext cx="301731" cy="29235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402526" y="2306529"/>
            <a:ext cx="301731" cy="29235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2" idx="2"/>
            <a:endCxn id="47" idx="7"/>
          </p:cNvCxnSpPr>
          <p:nvPr/>
        </p:nvCxnSpPr>
        <p:spPr>
          <a:xfrm flipH="1">
            <a:off x="2660070" y="1959985"/>
            <a:ext cx="1159797" cy="38935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89799" y="5124686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884726" y="5154568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5"/>
            <a:endCxn id="34" idx="1"/>
          </p:cNvCxnSpPr>
          <p:nvPr/>
        </p:nvCxnSpPr>
        <p:spPr>
          <a:xfrm>
            <a:off x="5444360" y="4378614"/>
            <a:ext cx="1491117" cy="82898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3" idx="1"/>
          </p:cNvCxnSpPr>
          <p:nvPr/>
        </p:nvCxnSpPr>
        <p:spPr>
          <a:xfrm>
            <a:off x="5444360" y="4378614"/>
            <a:ext cx="496190" cy="7990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3925" y="5626426"/>
            <a:ext cx="346550" cy="362084"/>
          </a:xfrm>
          <a:prstGeom prst="ellipse">
            <a:avLst/>
          </a:prstGeom>
          <a:solidFill>
            <a:srgbClr val="A6A6A6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30475" y="5566343"/>
            <a:ext cx="560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re </a:t>
            </a:r>
            <a:r>
              <a:rPr lang="en-US" sz="2400" i="1" dirty="0" smtClean="0"/>
              <a:t>internal nodes </a:t>
            </a:r>
            <a:r>
              <a:rPr lang="en-US" sz="2400" dirty="0" smtClean="0"/>
              <a:t>(not root, not leaf)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415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2_Representatives_with_callout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75" y="1594179"/>
            <a:ext cx="8726562" cy="35796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Marine Bacteria / Evolutionary Relationship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247893"/>
            <a:ext cx="8229600" cy="4525963"/>
          </a:xfrm>
        </p:spPr>
        <p:txBody>
          <a:bodyPr/>
          <a:lstStyle/>
          <a:p>
            <a:r>
              <a:rPr lang="en-US" dirty="0" smtClean="0"/>
              <a:t>15,000 nodes </a:t>
            </a:r>
            <a:r>
              <a:rPr lang="en-US" dirty="0" smtClean="0">
                <a:sym typeface="Wingdings"/>
              </a:rPr>
              <a:t> too small to see unless they’re 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91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Terminology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03139" y="2829947"/>
            <a:ext cx="567773" cy="5681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275561" y="3398085"/>
            <a:ext cx="18927" cy="121335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3"/>
          </p:cNvCxnSpPr>
          <p:nvPr/>
        </p:nvCxnSpPr>
        <p:spPr>
          <a:xfrm flipH="1">
            <a:off x="3624674" y="3314883"/>
            <a:ext cx="461613" cy="129655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6"/>
          </p:cNvCxnSpPr>
          <p:nvPr/>
        </p:nvCxnSpPr>
        <p:spPr>
          <a:xfrm>
            <a:off x="4570912" y="3114016"/>
            <a:ext cx="667882" cy="97404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</p:cNvCxnSpPr>
          <p:nvPr/>
        </p:nvCxnSpPr>
        <p:spPr>
          <a:xfrm>
            <a:off x="4487764" y="3314883"/>
            <a:ext cx="406910" cy="1087383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 flipH="1">
            <a:off x="3371147" y="3114016"/>
            <a:ext cx="631992" cy="97404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0"/>
          </p:cNvCxnSpPr>
          <p:nvPr/>
        </p:nvCxnSpPr>
        <p:spPr>
          <a:xfrm>
            <a:off x="4287026" y="2408473"/>
            <a:ext cx="0" cy="42147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096301" y="4010300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371147" y="4611442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21213" y="4611442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766222" y="4401758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48561" y="4069556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19867" y="1511496"/>
            <a:ext cx="957820" cy="896977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777687" y="1852706"/>
            <a:ext cx="743706" cy="55345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451188" y="2363350"/>
            <a:ext cx="301731" cy="29235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402526" y="2306529"/>
            <a:ext cx="301731" cy="29235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2" idx="2"/>
            <a:endCxn id="47" idx="7"/>
          </p:cNvCxnSpPr>
          <p:nvPr/>
        </p:nvCxnSpPr>
        <p:spPr>
          <a:xfrm flipH="1">
            <a:off x="2660070" y="1959985"/>
            <a:ext cx="1159797" cy="38935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89799" y="5124686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884726" y="5154568"/>
            <a:ext cx="346550" cy="36208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5"/>
            <a:endCxn id="34" idx="1"/>
          </p:cNvCxnSpPr>
          <p:nvPr/>
        </p:nvCxnSpPr>
        <p:spPr>
          <a:xfrm>
            <a:off x="5444360" y="4378614"/>
            <a:ext cx="1491117" cy="82898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3" idx="1"/>
          </p:cNvCxnSpPr>
          <p:nvPr/>
        </p:nvCxnSpPr>
        <p:spPr>
          <a:xfrm>
            <a:off x="5444360" y="4378614"/>
            <a:ext cx="496190" cy="7990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97186" y="5566343"/>
            <a:ext cx="560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 smtClean="0"/>
              <a:t>Subtree</a:t>
            </a:r>
            <a:r>
              <a:rPr lang="en-US" sz="2400" dirty="0" smtClean="0"/>
              <a:t> at </a:t>
            </a:r>
            <a:endParaRPr lang="en-US" sz="2400" dirty="0"/>
          </a:p>
        </p:txBody>
      </p:sp>
      <p:sp>
        <p:nvSpPr>
          <p:cNvPr id="24" name="Oval 23"/>
          <p:cNvSpPr/>
          <p:nvPr/>
        </p:nvSpPr>
        <p:spPr>
          <a:xfrm>
            <a:off x="1643556" y="5641367"/>
            <a:ext cx="346550" cy="362084"/>
          </a:xfrm>
          <a:prstGeom prst="ellipse">
            <a:avLst/>
          </a:prstGeom>
          <a:solidFill>
            <a:srgbClr val="FAC09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990106" y="2829947"/>
            <a:ext cx="6108012" cy="281142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660070" y="2793119"/>
            <a:ext cx="4900165" cy="3019000"/>
          </a:xfrm>
          <a:prstGeom prst="round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19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-vertebrates-1-72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1" y="836704"/>
            <a:ext cx="7515490" cy="581211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9815"/>
            <a:ext cx="8229600" cy="6068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Tree applications: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91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790" y="-168297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Tree Applications: Mechanical Assembly</a:t>
            </a:r>
            <a:endParaRPr lang="en-US" dirty="0"/>
          </a:p>
        </p:txBody>
      </p:sp>
      <p:pic>
        <p:nvPicPr>
          <p:cNvPr id="5" name="Picture 4" descr="boos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29" y="2710611"/>
            <a:ext cx="1054026" cy="105402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 descr="externalTan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578" y="2710611"/>
            <a:ext cx="2404964" cy="103371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 descr="orbit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8" y="2673002"/>
            <a:ext cx="2473128" cy="139113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shuttlelaunch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936" y="1051206"/>
            <a:ext cx="1037831" cy="1319101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9" name="Straight Arrow Connector 8"/>
          <p:cNvCxnSpPr>
            <a:stCxn id="7" idx="2"/>
            <a:endCxn id="4" idx="0"/>
          </p:cNvCxnSpPr>
          <p:nvPr/>
        </p:nvCxnSpPr>
        <p:spPr>
          <a:xfrm flipH="1">
            <a:off x="1532966" y="4064136"/>
            <a:ext cx="338236" cy="667415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 flipH="1">
            <a:off x="3195908" y="2370307"/>
            <a:ext cx="1170944" cy="302695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orbiterEngin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13" y="4731551"/>
            <a:ext cx="2360706" cy="1832695"/>
          </a:xfrm>
          <a:prstGeom prst="rect">
            <a:avLst/>
          </a:prstGeom>
        </p:spPr>
      </p:pic>
      <p:pic>
        <p:nvPicPr>
          <p:cNvPr id="10" name="Picture 9" descr="orbiterLeg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08" y="4696599"/>
            <a:ext cx="1242834" cy="1867647"/>
          </a:xfrm>
          <a:prstGeom prst="rect">
            <a:avLst/>
          </a:prstGeom>
        </p:spPr>
      </p:pic>
      <p:pic>
        <p:nvPicPr>
          <p:cNvPr id="11" name="Picture 10" descr="orbiterNose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175" y="4731550"/>
            <a:ext cx="2492159" cy="1832695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stCxn id="8" idx="2"/>
            <a:endCxn id="6" idx="0"/>
          </p:cNvCxnSpPr>
          <p:nvPr/>
        </p:nvCxnSpPr>
        <p:spPr>
          <a:xfrm>
            <a:off x="4366852" y="2370307"/>
            <a:ext cx="444208" cy="340304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2"/>
          </p:cNvCxnSpPr>
          <p:nvPr/>
        </p:nvCxnSpPr>
        <p:spPr>
          <a:xfrm>
            <a:off x="4366852" y="2370307"/>
            <a:ext cx="2280777" cy="302695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2"/>
            <a:endCxn id="10" idx="0"/>
          </p:cNvCxnSpPr>
          <p:nvPr/>
        </p:nvCxnSpPr>
        <p:spPr>
          <a:xfrm>
            <a:off x="1871202" y="4064136"/>
            <a:ext cx="1946123" cy="632463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7" idx="2"/>
            <a:endCxn id="11" idx="0"/>
          </p:cNvCxnSpPr>
          <p:nvPr/>
        </p:nvCxnSpPr>
        <p:spPr>
          <a:xfrm>
            <a:off x="1871202" y="4064136"/>
            <a:ext cx="4156053" cy="667414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112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9815"/>
            <a:ext cx="8686800" cy="6068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Tree applications: Expression Analysis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84940" y="1299883"/>
            <a:ext cx="6094938" cy="584776"/>
          </a:xfrm>
          <a:prstGeom prst="rect">
            <a:avLst/>
          </a:prstGeom>
          <a:noFill/>
          <a:ln w="38100" cmpd="sng">
            <a:solidFill>
              <a:srgbClr val="AF31C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6 + (5*3) * ((8+3) – 10)</a:t>
            </a:r>
            <a:endParaRPr lang="en-US" sz="3200" dirty="0">
              <a:latin typeface="Courier"/>
              <a:cs typeface="Courier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66377" y="2782201"/>
            <a:ext cx="7359725" cy="584776"/>
            <a:chOff x="457200" y="3529107"/>
            <a:chExt cx="7359725" cy="584776"/>
          </a:xfrm>
        </p:grpSpPr>
        <p:sp>
          <p:nvSpPr>
            <p:cNvPr id="6" name="TextBox 5"/>
            <p:cNvSpPr txBox="1"/>
            <p:nvPr/>
          </p:nvSpPr>
          <p:spPr>
            <a:xfrm>
              <a:off x="457200" y="3529107"/>
              <a:ext cx="430927" cy="584776"/>
            </a:xfrm>
            <a:prstGeom prst="rect">
              <a:avLst/>
            </a:prstGeom>
            <a:noFill/>
            <a:ln w="38100" cmpd="sng">
              <a:solidFill>
                <a:srgbClr val="AF31C7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urier"/>
                  <a:cs typeface="Courier"/>
                </a:rPr>
                <a:t>6</a:t>
              </a:r>
              <a:endParaRPr lang="en-US" sz="3200" dirty="0">
                <a:latin typeface="Courier"/>
                <a:cs typeface="Courier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67162" y="3529107"/>
              <a:ext cx="923450" cy="584776"/>
            </a:xfrm>
            <a:prstGeom prst="rect">
              <a:avLst/>
            </a:prstGeom>
            <a:noFill/>
            <a:ln w="38100" cmpd="sng">
              <a:solidFill>
                <a:srgbClr val="AF31C7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urier"/>
                  <a:cs typeface="Courier"/>
                </a:rPr>
                <a:t>5*3</a:t>
              </a:r>
              <a:endParaRPr lang="en-US" sz="3200" dirty="0">
                <a:latin typeface="Courier"/>
                <a:cs typeface="Courier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69646" y="3529107"/>
              <a:ext cx="2647279" cy="584776"/>
            </a:xfrm>
            <a:prstGeom prst="rect">
              <a:avLst/>
            </a:prstGeom>
            <a:noFill/>
            <a:ln w="38100" cmpd="sng">
              <a:solidFill>
                <a:srgbClr val="AF31C7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urier"/>
                  <a:cs typeface="Courier"/>
                </a:rPr>
                <a:t>(8+3) – 10</a:t>
              </a:r>
              <a:endParaRPr lang="en-US" sz="3200" dirty="0">
                <a:latin typeface="Courier"/>
                <a:cs typeface="Courier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144326" y="4264519"/>
            <a:ext cx="6350086" cy="608683"/>
            <a:chOff x="2144326" y="4228355"/>
            <a:chExt cx="6350086" cy="608683"/>
          </a:xfrm>
        </p:grpSpPr>
        <p:grpSp>
          <p:nvGrpSpPr>
            <p:cNvPr id="12" name="Group 11"/>
            <p:cNvGrpSpPr/>
            <p:nvPr/>
          </p:nvGrpSpPr>
          <p:grpSpPr>
            <a:xfrm>
              <a:off x="2144326" y="4228355"/>
              <a:ext cx="2244786" cy="608683"/>
              <a:chOff x="1284940" y="4204448"/>
              <a:chExt cx="2244786" cy="60868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284940" y="4204448"/>
                <a:ext cx="430927" cy="584776"/>
              </a:xfrm>
              <a:prstGeom prst="rect">
                <a:avLst/>
              </a:prstGeom>
              <a:noFill/>
              <a:ln w="38100" cmpd="sng">
                <a:solidFill>
                  <a:srgbClr val="AF31C7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latin typeface="Courier"/>
                    <a:cs typeface="Courier"/>
                  </a:rPr>
                  <a:t>5</a:t>
                </a:r>
                <a:endParaRPr lang="en-US" sz="3200" dirty="0">
                  <a:latin typeface="Courier"/>
                  <a:cs typeface="Courier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91869" y="4228355"/>
                <a:ext cx="430927" cy="584776"/>
              </a:xfrm>
              <a:prstGeom prst="rect">
                <a:avLst/>
              </a:prstGeom>
              <a:noFill/>
              <a:ln w="38100" cmpd="sng">
                <a:solidFill>
                  <a:srgbClr val="AF31C7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latin typeface="Courier"/>
                    <a:cs typeface="Courier"/>
                  </a:rPr>
                  <a:t>*</a:t>
                </a:r>
                <a:endParaRPr lang="en-US" sz="3200" dirty="0">
                  <a:latin typeface="Courier"/>
                  <a:cs typeface="Courier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098799" y="4228355"/>
                <a:ext cx="430927" cy="584776"/>
              </a:xfrm>
              <a:prstGeom prst="rect">
                <a:avLst/>
              </a:prstGeom>
              <a:noFill/>
              <a:ln w="38100" cmpd="sng">
                <a:solidFill>
                  <a:srgbClr val="AF31C7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latin typeface="Courier"/>
                    <a:cs typeface="Courier"/>
                  </a:rPr>
                  <a:t>3</a:t>
                </a:r>
                <a:endParaRPr lang="en-US" sz="3200" dirty="0">
                  <a:latin typeface="Courier"/>
                  <a:cs typeface="Courier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5531223" y="4252262"/>
              <a:ext cx="1415973" cy="584776"/>
            </a:xfrm>
            <a:prstGeom prst="rect">
              <a:avLst/>
            </a:prstGeom>
            <a:noFill/>
            <a:ln w="38100" cmpd="sng">
              <a:solidFill>
                <a:srgbClr val="AF31C7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urier"/>
                  <a:cs typeface="Courier"/>
                </a:rPr>
                <a:t>(8+3)</a:t>
              </a:r>
              <a:endParaRPr lang="en-US" sz="3200" dirty="0">
                <a:latin typeface="Courier"/>
                <a:cs typeface="Courier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52893" y="4252262"/>
              <a:ext cx="453970" cy="584776"/>
            </a:xfrm>
            <a:prstGeom prst="rect">
              <a:avLst/>
            </a:prstGeom>
            <a:noFill/>
            <a:ln w="38100" cmpd="sng">
              <a:solidFill>
                <a:srgbClr val="AF31C7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urier"/>
                  <a:cs typeface="Courier"/>
                </a:rPr>
                <a:t>–</a:t>
              </a:r>
              <a:endParaRPr lang="en-US" sz="3200" dirty="0">
                <a:latin typeface="Courier"/>
                <a:cs typeface="Courier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17223" y="4252262"/>
              <a:ext cx="677189" cy="584776"/>
            </a:xfrm>
            <a:prstGeom prst="rect">
              <a:avLst/>
            </a:prstGeom>
            <a:noFill/>
            <a:ln w="38100" cmpd="sng">
              <a:solidFill>
                <a:srgbClr val="AF31C7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Courier"/>
                  <a:cs typeface="Courier"/>
                </a:rPr>
                <a:t>10</a:t>
              </a:r>
              <a:endParaRPr lang="en-US" sz="3200" dirty="0">
                <a:latin typeface="Courier"/>
                <a:cs typeface="Courier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900615" y="5770744"/>
            <a:ext cx="677189" cy="584776"/>
          </a:xfrm>
          <a:prstGeom prst="rect">
            <a:avLst/>
          </a:prstGeom>
          <a:noFill/>
          <a:ln w="38100" cmpd="sng">
            <a:solidFill>
              <a:srgbClr val="AF31C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11</a:t>
            </a:r>
            <a:endParaRPr lang="en-US" sz="3200" dirty="0">
              <a:latin typeface="Courier"/>
              <a:cs typeface="Courier"/>
            </a:endParaRPr>
          </a:p>
        </p:txBody>
      </p:sp>
      <p:cxnSp>
        <p:nvCxnSpPr>
          <p:cNvPr id="18" name="Straight Arrow Connector 17"/>
          <p:cNvCxnSpPr>
            <a:stCxn id="2" idx="2"/>
            <a:endCxn id="8" idx="0"/>
          </p:cNvCxnSpPr>
          <p:nvPr/>
        </p:nvCxnSpPr>
        <p:spPr>
          <a:xfrm>
            <a:off x="4332409" y="1884659"/>
            <a:ext cx="2370054" cy="897542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" idx="2"/>
            <a:endCxn id="7" idx="0"/>
          </p:cNvCxnSpPr>
          <p:nvPr/>
        </p:nvCxnSpPr>
        <p:spPr>
          <a:xfrm flipH="1">
            <a:off x="3238064" y="1884659"/>
            <a:ext cx="1094345" cy="897542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" idx="2"/>
          </p:cNvCxnSpPr>
          <p:nvPr/>
        </p:nvCxnSpPr>
        <p:spPr>
          <a:xfrm flipH="1">
            <a:off x="1097304" y="1884659"/>
            <a:ext cx="3235105" cy="897542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9" idx="0"/>
          </p:cNvCxnSpPr>
          <p:nvPr/>
        </p:nvCxnSpPr>
        <p:spPr>
          <a:xfrm flipH="1">
            <a:off x="2359790" y="3366977"/>
            <a:ext cx="878274" cy="897542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2"/>
            <a:endCxn id="10" idx="0"/>
          </p:cNvCxnSpPr>
          <p:nvPr/>
        </p:nvCxnSpPr>
        <p:spPr>
          <a:xfrm>
            <a:off x="3238064" y="3366977"/>
            <a:ext cx="28655" cy="921449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7" idx="2"/>
            <a:endCxn id="11" idx="0"/>
          </p:cNvCxnSpPr>
          <p:nvPr/>
        </p:nvCxnSpPr>
        <p:spPr>
          <a:xfrm>
            <a:off x="3238064" y="3366977"/>
            <a:ext cx="935585" cy="921449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2"/>
            <a:endCxn id="13" idx="0"/>
          </p:cNvCxnSpPr>
          <p:nvPr/>
        </p:nvCxnSpPr>
        <p:spPr>
          <a:xfrm flipH="1">
            <a:off x="6239210" y="3366977"/>
            <a:ext cx="463253" cy="921449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" idx="2"/>
            <a:endCxn id="14" idx="0"/>
          </p:cNvCxnSpPr>
          <p:nvPr/>
        </p:nvCxnSpPr>
        <p:spPr>
          <a:xfrm>
            <a:off x="6702463" y="3366977"/>
            <a:ext cx="677415" cy="921449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" idx="2"/>
          </p:cNvCxnSpPr>
          <p:nvPr/>
        </p:nvCxnSpPr>
        <p:spPr>
          <a:xfrm>
            <a:off x="6702463" y="3366977"/>
            <a:ext cx="1589890" cy="921449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3" idx="2"/>
            <a:endCxn id="16" idx="0"/>
          </p:cNvCxnSpPr>
          <p:nvPr/>
        </p:nvCxnSpPr>
        <p:spPr>
          <a:xfrm>
            <a:off x="6239210" y="4873202"/>
            <a:ext cx="0" cy="897542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52868" y="2782201"/>
            <a:ext cx="430927" cy="584776"/>
          </a:xfrm>
          <a:prstGeom prst="rect">
            <a:avLst/>
          </a:prstGeom>
          <a:noFill/>
          <a:ln w="38100" cmpd="sng">
            <a:solidFill>
              <a:srgbClr val="AF31C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+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32409" y="2782201"/>
            <a:ext cx="430927" cy="584776"/>
          </a:xfrm>
          <a:prstGeom prst="rect">
            <a:avLst/>
          </a:prstGeom>
          <a:noFill/>
          <a:ln w="38100" cmpd="sng">
            <a:solidFill>
              <a:srgbClr val="AF31C7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*</a:t>
            </a:r>
            <a:endParaRPr lang="en-US" sz="3200" dirty="0">
              <a:latin typeface="Courier"/>
              <a:cs typeface="Courier"/>
            </a:endParaRPr>
          </a:p>
        </p:txBody>
      </p:sp>
      <p:cxnSp>
        <p:nvCxnSpPr>
          <p:cNvPr id="51" name="Straight Arrow Connector 50"/>
          <p:cNvCxnSpPr>
            <a:stCxn id="2" idx="2"/>
          </p:cNvCxnSpPr>
          <p:nvPr/>
        </p:nvCxnSpPr>
        <p:spPr>
          <a:xfrm flipH="1">
            <a:off x="2144326" y="1884659"/>
            <a:ext cx="2188083" cy="897542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" idx="2"/>
            <a:endCxn id="50" idx="0"/>
          </p:cNvCxnSpPr>
          <p:nvPr/>
        </p:nvCxnSpPr>
        <p:spPr>
          <a:xfrm>
            <a:off x="4332409" y="1884659"/>
            <a:ext cx="215464" cy="897542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46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7135" y="164355"/>
            <a:ext cx="7853689" cy="6555642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c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lass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{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         		parent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 Object							  data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ArrayList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&gt;		children;</a:t>
            </a:r>
          </a:p>
          <a:p>
            <a:endParaRPr lang="en-US" sz="28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(Object data) {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this.data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= data;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 children = new </a:t>
            </a:r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ArrayList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&gt;();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} </a:t>
            </a:r>
            <a:endParaRPr lang="en-US" sz="28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endParaRPr lang="en-US" sz="28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void </a:t>
            </a:r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addChild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child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8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	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children.add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(child)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endParaRPr lang="en-US" sz="28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child.parent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= this;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  <a:endParaRPr lang="en-US" sz="28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}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8236" y="268942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+mj-lt"/>
              </a:rPr>
              <a:t> 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2178" y="4968802"/>
            <a:ext cx="6350000" cy="1569660"/>
          </a:xfrm>
          <a:prstGeom prst="rect">
            <a:avLst/>
          </a:prstGeom>
          <a:solidFill>
            <a:schemeClr val="bg1">
              <a:alpha val="90000"/>
            </a:schemeClr>
          </a:solidFill>
          <a:ln w="38100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As with linked lists, the node class should be hidden from users</a:t>
            </a:r>
          </a:p>
          <a:p>
            <a:pPr algn="ctr"/>
            <a:r>
              <a:rPr lang="en-US" sz="3200" dirty="0" smtClean="0"/>
              <a:t>(probably an inner class in Tree).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8322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589" y="592912"/>
            <a:ext cx="8904941" cy="5632310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</a:t>
            </a:r>
            <a:r>
              <a:rPr lang="en-US" sz="2400" smtClean="0">
                <a:solidFill>
                  <a:srgbClr val="0000FF"/>
                </a:solidFill>
                <a:latin typeface="Courier"/>
                <a:cs typeface="Courier"/>
              </a:rPr>
              <a:t>ublic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class Tree {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		root;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public Tree(Object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rootData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	root = new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rootData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}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public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boolean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contains(Object x) {…}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public void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addChild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(Object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parentData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     Object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childData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{…}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public void delete(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Object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data)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{…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public String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toString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() {…}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public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ArrayList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&lt;Object&gt;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collectLeafData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() {…}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5349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589" y="592912"/>
            <a:ext cx="8904941" cy="6001642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private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findNodeForData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(Object 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node = root;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return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(node, data);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private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node, </a:t>
            </a:r>
            <a:endParaRPr lang="en-US" sz="2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           Object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node.data.equals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(data))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return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node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for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child: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node.children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 {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target =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(child, data);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if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(target != null)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 return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target;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return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null;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4595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04589" y="204446"/>
            <a:ext cx="8904941" cy="3477875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private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node, </a:t>
            </a:r>
            <a:endParaRPr lang="en-US" sz="20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           Object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data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node.data.equals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(data))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for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child: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node.children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 =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(child, data);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(target != null)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null;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flipV="1">
            <a:off x="4123765" y="2166472"/>
            <a:ext cx="4766235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flipH="1">
            <a:off x="6752381" y="3608710"/>
            <a:ext cx="506511" cy="582849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998979" y="4191559"/>
            <a:ext cx="16885" cy="124477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7184716" y="4106203"/>
            <a:ext cx="411805" cy="133013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6"/>
          </p:cNvCxnSpPr>
          <p:nvPr/>
        </p:nvCxnSpPr>
        <p:spPr>
          <a:xfrm flipH="1">
            <a:off x="6156563" y="3900134"/>
            <a:ext cx="595818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</p:cNvCxnSpPr>
          <p:nvPr/>
        </p:nvCxnSpPr>
        <p:spPr>
          <a:xfrm flipH="1">
            <a:off x="6463553" y="4106203"/>
            <a:ext cx="363005" cy="111554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>
            <a:off x="7258892" y="3900134"/>
            <a:ext cx="563800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0"/>
          </p:cNvCxnSpPr>
          <p:nvPr/>
        </p:nvCxnSpPr>
        <p:spPr>
          <a:xfrm flipH="1">
            <a:off x="7005636" y="3176322"/>
            <a:ext cx="0" cy="43238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 flipH="1">
            <a:off x="7758725" y="481962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flipH="1">
            <a:off x="7513535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>
            <a:off x="6844401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flipH="1">
            <a:off x="6268988" y="522122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flipH="1">
            <a:off x="5927903" y="488041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>
            <a:off x="6567917" y="2256119"/>
            <a:ext cx="854472" cy="920203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904457" y="2606164"/>
            <a:ext cx="663461" cy="567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 flipH="1">
            <a:off x="5697912" y="3130031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flipH="1">
            <a:off x="8417626" y="3071738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2" idx="2"/>
            <a:endCxn id="47" idx="7"/>
          </p:cNvCxnSpPr>
          <p:nvPr/>
        </p:nvCxnSpPr>
        <p:spPr>
          <a:xfrm>
            <a:off x="7422389" y="2716221"/>
            <a:ext cx="1034656" cy="39944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 flipH="1">
            <a:off x="5266644" y="5962868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H="1">
            <a:off x="4379069" y="5993524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5"/>
            <a:endCxn id="34" idx="1"/>
          </p:cNvCxnSpPr>
          <p:nvPr/>
        </p:nvCxnSpPr>
        <p:spPr>
          <a:xfrm flipH="1">
            <a:off x="4642951" y="5197478"/>
            <a:ext cx="1330226" cy="85044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3" idx="1"/>
          </p:cNvCxnSpPr>
          <p:nvPr/>
        </p:nvCxnSpPr>
        <p:spPr>
          <a:xfrm flipH="1">
            <a:off x="5530526" y="5197478"/>
            <a:ext cx="442651" cy="819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7334243" y="6228879"/>
            <a:ext cx="1648214" cy="523220"/>
            <a:chOff x="834241" y="6182718"/>
            <a:chExt cx="1648214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834241" y="6182718"/>
              <a:ext cx="13131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Seeking </a:t>
              </a:r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2175684" y="6303299"/>
              <a:ext cx="306771" cy="371460"/>
            </a:xfrm>
            <a:prstGeom prst="ellipse">
              <a:avLst/>
            </a:prstGeom>
            <a:solidFill>
              <a:srgbClr val="53EC4A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/>
          <p:cNvSpPr/>
          <p:nvPr/>
        </p:nvSpPr>
        <p:spPr>
          <a:xfrm flipH="1">
            <a:off x="6463553" y="614796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flipH="1">
            <a:off x="5800529" y="6244672"/>
            <a:ext cx="309157" cy="371460"/>
          </a:xfrm>
          <a:prstGeom prst="ellipse">
            <a:avLst/>
          </a:prstGeom>
          <a:solidFill>
            <a:srgbClr val="53EC4A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endCxn id="46" idx="1"/>
          </p:cNvCxnSpPr>
          <p:nvPr/>
        </p:nvCxnSpPr>
        <p:spPr>
          <a:xfrm flipH="1">
            <a:off x="6064411" y="5592681"/>
            <a:ext cx="359155" cy="7063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4"/>
            <a:endCxn id="45" idx="0"/>
          </p:cNvCxnSpPr>
          <p:nvPr/>
        </p:nvCxnSpPr>
        <p:spPr>
          <a:xfrm>
            <a:off x="6423566" y="5592681"/>
            <a:ext cx="194565" cy="55528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0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04589" y="204446"/>
            <a:ext cx="8904941" cy="3477875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private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node, </a:t>
            </a:r>
            <a:endParaRPr lang="en-US" sz="20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           Object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data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node.data.equals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(data))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for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child: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node.children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 =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(child, data);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(target != null)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null;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flipV="1">
            <a:off x="4123765" y="2166472"/>
            <a:ext cx="4766235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flipH="1">
            <a:off x="6752381" y="3608710"/>
            <a:ext cx="506511" cy="582849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998979" y="4191559"/>
            <a:ext cx="16885" cy="124477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7184716" y="4106203"/>
            <a:ext cx="411805" cy="133013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6"/>
          </p:cNvCxnSpPr>
          <p:nvPr/>
        </p:nvCxnSpPr>
        <p:spPr>
          <a:xfrm flipH="1">
            <a:off x="6156563" y="3900134"/>
            <a:ext cx="595818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</p:cNvCxnSpPr>
          <p:nvPr/>
        </p:nvCxnSpPr>
        <p:spPr>
          <a:xfrm flipH="1">
            <a:off x="6463553" y="4106203"/>
            <a:ext cx="363005" cy="111554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>
            <a:off x="7258892" y="3900134"/>
            <a:ext cx="563800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0"/>
          </p:cNvCxnSpPr>
          <p:nvPr/>
        </p:nvCxnSpPr>
        <p:spPr>
          <a:xfrm flipH="1">
            <a:off x="7005636" y="3176322"/>
            <a:ext cx="0" cy="43238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 flipH="1">
            <a:off x="7758725" y="481962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flipH="1">
            <a:off x="7513535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>
            <a:off x="6844401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flipH="1">
            <a:off x="6268988" y="522122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flipH="1">
            <a:off x="5927903" y="488041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>
            <a:off x="6567917" y="2256119"/>
            <a:ext cx="854472" cy="920203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904457" y="2606164"/>
            <a:ext cx="663461" cy="567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 flipH="1">
            <a:off x="5697912" y="3130031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flipH="1">
            <a:off x="8417626" y="3071738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2" idx="2"/>
            <a:endCxn id="47" idx="7"/>
          </p:cNvCxnSpPr>
          <p:nvPr/>
        </p:nvCxnSpPr>
        <p:spPr>
          <a:xfrm>
            <a:off x="7422389" y="2716221"/>
            <a:ext cx="1034656" cy="39944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 flipH="1">
            <a:off x="5266644" y="5962868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H="1">
            <a:off x="4379069" y="5993524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5"/>
            <a:endCxn id="34" idx="1"/>
          </p:cNvCxnSpPr>
          <p:nvPr/>
        </p:nvCxnSpPr>
        <p:spPr>
          <a:xfrm flipH="1">
            <a:off x="4642951" y="5197478"/>
            <a:ext cx="1330226" cy="85044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3" idx="1"/>
          </p:cNvCxnSpPr>
          <p:nvPr/>
        </p:nvCxnSpPr>
        <p:spPr>
          <a:xfrm flipH="1">
            <a:off x="5530526" y="5197478"/>
            <a:ext cx="442651" cy="819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7334243" y="6228879"/>
            <a:ext cx="1648214" cy="523220"/>
            <a:chOff x="834241" y="6182718"/>
            <a:chExt cx="1648214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834241" y="6182718"/>
              <a:ext cx="13131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Seeking </a:t>
              </a:r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2175684" y="6303299"/>
              <a:ext cx="306771" cy="371460"/>
            </a:xfrm>
            <a:prstGeom prst="ellipse">
              <a:avLst/>
            </a:prstGeom>
            <a:solidFill>
              <a:srgbClr val="53EC4A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/>
          <p:cNvSpPr/>
          <p:nvPr/>
        </p:nvSpPr>
        <p:spPr>
          <a:xfrm flipH="1">
            <a:off x="6463553" y="614796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flipH="1">
            <a:off x="5800529" y="6244672"/>
            <a:ext cx="309157" cy="371460"/>
          </a:xfrm>
          <a:prstGeom prst="ellipse">
            <a:avLst/>
          </a:prstGeom>
          <a:solidFill>
            <a:srgbClr val="53EC4A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endCxn id="46" idx="1"/>
          </p:cNvCxnSpPr>
          <p:nvPr/>
        </p:nvCxnSpPr>
        <p:spPr>
          <a:xfrm flipH="1">
            <a:off x="6064411" y="5592681"/>
            <a:ext cx="359155" cy="7063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4"/>
            <a:endCxn id="45" idx="0"/>
          </p:cNvCxnSpPr>
          <p:nvPr/>
        </p:nvCxnSpPr>
        <p:spPr>
          <a:xfrm>
            <a:off x="6423566" y="5592681"/>
            <a:ext cx="194565" cy="55528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57769" y="2238926"/>
            <a:ext cx="505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?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477311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04589" y="204446"/>
            <a:ext cx="8904941" cy="3477875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private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node, </a:t>
            </a:r>
            <a:endParaRPr lang="en-US" sz="20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           Object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data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node.data.equals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(data))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for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child: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node.children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 =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(child, data);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(target != null)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null;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flipV="1">
            <a:off x="4123765" y="2166472"/>
            <a:ext cx="4766235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flipH="1">
            <a:off x="6752381" y="3608710"/>
            <a:ext cx="506511" cy="582849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998979" y="4191559"/>
            <a:ext cx="16885" cy="124477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7184716" y="4106203"/>
            <a:ext cx="411805" cy="133013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6"/>
          </p:cNvCxnSpPr>
          <p:nvPr/>
        </p:nvCxnSpPr>
        <p:spPr>
          <a:xfrm flipH="1">
            <a:off x="6156563" y="3900134"/>
            <a:ext cx="595818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</p:cNvCxnSpPr>
          <p:nvPr/>
        </p:nvCxnSpPr>
        <p:spPr>
          <a:xfrm flipH="1">
            <a:off x="6463553" y="4106203"/>
            <a:ext cx="363005" cy="111554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>
            <a:off x="7258892" y="3900134"/>
            <a:ext cx="563800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0"/>
          </p:cNvCxnSpPr>
          <p:nvPr/>
        </p:nvCxnSpPr>
        <p:spPr>
          <a:xfrm flipH="1">
            <a:off x="7005636" y="3176322"/>
            <a:ext cx="0" cy="43238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 flipH="1">
            <a:off x="7758725" y="481962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flipH="1">
            <a:off x="7513535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>
            <a:off x="6844401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flipH="1">
            <a:off x="6268988" y="522122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flipH="1">
            <a:off x="5927903" y="488041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>
            <a:off x="6567917" y="2256119"/>
            <a:ext cx="854472" cy="920203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904457" y="2606164"/>
            <a:ext cx="663461" cy="567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 flipH="1">
            <a:off x="5697912" y="3130031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flipH="1">
            <a:off x="8417626" y="3071738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2" idx="2"/>
            <a:endCxn id="47" idx="7"/>
          </p:cNvCxnSpPr>
          <p:nvPr/>
        </p:nvCxnSpPr>
        <p:spPr>
          <a:xfrm>
            <a:off x="7422389" y="2716221"/>
            <a:ext cx="1034656" cy="39944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 flipH="1">
            <a:off x="5266644" y="5962868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H="1">
            <a:off x="4379069" y="5993524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5"/>
            <a:endCxn id="34" idx="1"/>
          </p:cNvCxnSpPr>
          <p:nvPr/>
        </p:nvCxnSpPr>
        <p:spPr>
          <a:xfrm flipH="1">
            <a:off x="4642951" y="5197478"/>
            <a:ext cx="1330226" cy="85044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3" idx="1"/>
          </p:cNvCxnSpPr>
          <p:nvPr/>
        </p:nvCxnSpPr>
        <p:spPr>
          <a:xfrm flipH="1">
            <a:off x="5530526" y="5197478"/>
            <a:ext cx="442651" cy="819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7334243" y="6228879"/>
            <a:ext cx="1648214" cy="523220"/>
            <a:chOff x="834241" y="6182718"/>
            <a:chExt cx="1648214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834241" y="6182718"/>
              <a:ext cx="13131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Seeking </a:t>
              </a:r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2175684" y="6303299"/>
              <a:ext cx="306771" cy="371460"/>
            </a:xfrm>
            <a:prstGeom prst="ellipse">
              <a:avLst/>
            </a:prstGeom>
            <a:solidFill>
              <a:srgbClr val="53EC4A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/>
          <p:cNvSpPr/>
          <p:nvPr/>
        </p:nvSpPr>
        <p:spPr>
          <a:xfrm flipH="1">
            <a:off x="6463553" y="614796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flipH="1">
            <a:off x="5800529" y="6244672"/>
            <a:ext cx="309157" cy="371460"/>
          </a:xfrm>
          <a:prstGeom prst="ellipse">
            <a:avLst/>
          </a:prstGeom>
          <a:solidFill>
            <a:srgbClr val="53EC4A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endCxn id="46" idx="1"/>
          </p:cNvCxnSpPr>
          <p:nvPr/>
        </p:nvCxnSpPr>
        <p:spPr>
          <a:xfrm flipH="1">
            <a:off x="6064411" y="5592681"/>
            <a:ext cx="359155" cy="7063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4"/>
            <a:endCxn id="45" idx="0"/>
          </p:cNvCxnSpPr>
          <p:nvPr/>
        </p:nvCxnSpPr>
        <p:spPr>
          <a:xfrm>
            <a:off x="6423566" y="5592681"/>
            <a:ext cx="194565" cy="55528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204715" y="2758991"/>
            <a:ext cx="505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?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331463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150824" y="-229670"/>
            <a:ext cx="9294824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Hominids/ Evolutionary Relationship</a:t>
            </a:r>
            <a:endParaRPr lang="en-US" dirty="0"/>
          </a:p>
        </p:txBody>
      </p:sp>
      <p:pic>
        <p:nvPicPr>
          <p:cNvPr id="2" name="Picture 1" descr="hominid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74" y="932188"/>
            <a:ext cx="7452852" cy="566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16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04589" y="204446"/>
            <a:ext cx="8904941" cy="3477875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private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node, </a:t>
            </a:r>
            <a:endParaRPr lang="en-US" sz="20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           Object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data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node.data.equals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(data))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for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child: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node.children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 =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(child, data);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(target != null)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null;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flipV="1">
            <a:off x="4123765" y="2166472"/>
            <a:ext cx="4766235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flipH="1">
            <a:off x="6752381" y="3608710"/>
            <a:ext cx="506511" cy="582849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998979" y="4191559"/>
            <a:ext cx="16885" cy="124477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7184716" y="4106203"/>
            <a:ext cx="411805" cy="133013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6"/>
          </p:cNvCxnSpPr>
          <p:nvPr/>
        </p:nvCxnSpPr>
        <p:spPr>
          <a:xfrm flipH="1">
            <a:off x="6156563" y="3900134"/>
            <a:ext cx="595818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</p:cNvCxnSpPr>
          <p:nvPr/>
        </p:nvCxnSpPr>
        <p:spPr>
          <a:xfrm flipH="1">
            <a:off x="6463553" y="4106203"/>
            <a:ext cx="363005" cy="111554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>
            <a:off x="7258892" y="3900134"/>
            <a:ext cx="563800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0"/>
          </p:cNvCxnSpPr>
          <p:nvPr/>
        </p:nvCxnSpPr>
        <p:spPr>
          <a:xfrm flipH="1">
            <a:off x="7005636" y="3176322"/>
            <a:ext cx="0" cy="43238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 flipH="1">
            <a:off x="7758725" y="481962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flipH="1">
            <a:off x="7513535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>
            <a:off x="6844401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flipH="1">
            <a:off x="6268988" y="522122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flipH="1">
            <a:off x="5927903" y="488041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>
            <a:off x="6567917" y="2256119"/>
            <a:ext cx="854472" cy="920203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904457" y="2606164"/>
            <a:ext cx="663461" cy="567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 flipH="1">
            <a:off x="5697912" y="3130031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flipH="1">
            <a:off x="8417626" y="3071738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2" idx="2"/>
            <a:endCxn id="47" idx="7"/>
          </p:cNvCxnSpPr>
          <p:nvPr/>
        </p:nvCxnSpPr>
        <p:spPr>
          <a:xfrm>
            <a:off x="7422389" y="2716221"/>
            <a:ext cx="1034656" cy="39944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 flipH="1">
            <a:off x="5266644" y="5962868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H="1">
            <a:off x="4379069" y="5993524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5"/>
            <a:endCxn id="34" idx="1"/>
          </p:cNvCxnSpPr>
          <p:nvPr/>
        </p:nvCxnSpPr>
        <p:spPr>
          <a:xfrm flipH="1">
            <a:off x="4642951" y="5197478"/>
            <a:ext cx="1330226" cy="85044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3" idx="1"/>
          </p:cNvCxnSpPr>
          <p:nvPr/>
        </p:nvCxnSpPr>
        <p:spPr>
          <a:xfrm flipH="1">
            <a:off x="5530526" y="5197478"/>
            <a:ext cx="442651" cy="819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7334243" y="6228879"/>
            <a:ext cx="1648214" cy="523220"/>
            <a:chOff x="834241" y="6182718"/>
            <a:chExt cx="1648214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834241" y="6182718"/>
              <a:ext cx="13131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Seeking </a:t>
              </a:r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2175684" y="6303299"/>
              <a:ext cx="306771" cy="371460"/>
            </a:xfrm>
            <a:prstGeom prst="ellipse">
              <a:avLst/>
            </a:prstGeom>
            <a:solidFill>
              <a:srgbClr val="53EC4A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/>
          <p:cNvSpPr/>
          <p:nvPr/>
        </p:nvSpPr>
        <p:spPr>
          <a:xfrm flipH="1">
            <a:off x="6463553" y="614796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flipH="1">
            <a:off x="5800529" y="6244672"/>
            <a:ext cx="309157" cy="371460"/>
          </a:xfrm>
          <a:prstGeom prst="ellipse">
            <a:avLst/>
          </a:prstGeom>
          <a:solidFill>
            <a:srgbClr val="53EC4A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endCxn id="46" idx="1"/>
          </p:cNvCxnSpPr>
          <p:nvPr/>
        </p:nvCxnSpPr>
        <p:spPr>
          <a:xfrm flipH="1">
            <a:off x="6064411" y="5592681"/>
            <a:ext cx="359155" cy="7063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4"/>
            <a:endCxn id="45" idx="0"/>
          </p:cNvCxnSpPr>
          <p:nvPr/>
        </p:nvCxnSpPr>
        <p:spPr>
          <a:xfrm>
            <a:off x="6423566" y="5592681"/>
            <a:ext cx="194565" cy="55528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560860" y="2773932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457200" y="4190254"/>
            <a:ext cx="2483748" cy="2031325"/>
            <a:chOff x="457200" y="4190254"/>
            <a:chExt cx="2483748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457200" y="4190254"/>
              <a:ext cx="248374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/>
                <a:t>X </a:t>
              </a:r>
              <a:r>
                <a:rPr lang="en-US" sz="3600" dirty="0" smtClean="0"/>
                <a:t>means</a:t>
              </a:r>
            </a:p>
            <a:p>
              <a:r>
                <a:rPr lang="en-US" sz="3600" dirty="0"/>
                <a:t>i</a:t>
              </a:r>
              <a:r>
                <a:rPr lang="en-US" sz="3600" dirty="0" smtClean="0"/>
                <a:t>s not in</a:t>
              </a:r>
            </a:p>
            <a:p>
              <a:r>
                <a:rPr lang="en-US" sz="3600" dirty="0" smtClean="0"/>
                <a:t>this </a:t>
              </a:r>
              <a:r>
                <a:rPr lang="en-US" sz="3600" dirty="0" err="1" smtClean="0"/>
                <a:t>subtree</a:t>
              </a:r>
              <a:endParaRPr lang="en-US" sz="5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2403380" y="4633897"/>
              <a:ext cx="306771" cy="371460"/>
            </a:xfrm>
            <a:prstGeom prst="ellipse">
              <a:avLst/>
            </a:prstGeom>
            <a:solidFill>
              <a:srgbClr val="53EC4A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7646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04589" y="204446"/>
            <a:ext cx="8904941" cy="3477875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private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node, </a:t>
            </a:r>
            <a:endParaRPr lang="en-US" sz="20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           Object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data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node.data.equals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(data))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for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child: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node.children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 =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(child, data);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(target != null)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null;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flipV="1">
            <a:off x="4123765" y="2166472"/>
            <a:ext cx="4766235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flipH="1">
            <a:off x="6752381" y="3608710"/>
            <a:ext cx="506511" cy="582849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998979" y="4191559"/>
            <a:ext cx="16885" cy="124477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7184716" y="4106203"/>
            <a:ext cx="411805" cy="133013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6"/>
          </p:cNvCxnSpPr>
          <p:nvPr/>
        </p:nvCxnSpPr>
        <p:spPr>
          <a:xfrm flipH="1">
            <a:off x="6156563" y="3900134"/>
            <a:ext cx="595818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</p:cNvCxnSpPr>
          <p:nvPr/>
        </p:nvCxnSpPr>
        <p:spPr>
          <a:xfrm flipH="1">
            <a:off x="6463553" y="4106203"/>
            <a:ext cx="363005" cy="111554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>
            <a:off x="7258892" y="3900134"/>
            <a:ext cx="563800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0"/>
          </p:cNvCxnSpPr>
          <p:nvPr/>
        </p:nvCxnSpPr>
        <p:spPr>
          <a:xfrm flipH="1">
            <a:off x="7005636" y="3176322"/>
            <a:ext cx="0" cy="43238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 flipH="1">
            <a:off x="7758725" y="481962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flipH="1">
            <a:off x="7513535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>
            <a:off x="6844401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flipH="1">
            <a:off x="6268988" y="522122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flipH="1">
            <a:off x="5927903" y="488041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>
            <a:off x="6567917" y="2256119"/>
            <a:ext cx="854472" cy="920203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904457" y="2606164"/>
            <a:ext cx="663461" cy="567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 flipH="1">
            <a:off x="5697912" y="3130031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flipH="1">
            <a:off x="8417626" y="3071738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2" idx="2"/>
            <a:endCxn id="47" idx="7"/>
          </p:cNvCxnSpPr>
          <p:nvPr/>
        </p:nvCxnSpPr>
        <p:spPr>
          <a:xfrm>
            <a:off x="7422389" y="2716221"/>
            <a:ext cx="1034656" cy="39944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 flipH="1">
            <a:off x="5266644" y="5962868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H="1">
            <a:off x="4379069" y="5993524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5"/>
            <a:endCxn id="34" idx="1"/>
          </p:cNvCxnSpPr>
          <p:nvPr/>
        </p:nvCxnSpPr>
        <p:spPr>
          <a:xfrm flipH="1">
            <a:off x="4642951" y="5197478"/>
            <a:ext cx="1330226" cy="85044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3" idx="1"/>
          </p:cNvCxnSpPr>
          <p:nvPr/>
        </p:nvCxnSpPr>
        <p:spPr>
          <a:xfrm flipH="1">
            <a:off x="5530526" y="5197478"/>
            <a:ext cx="442651" cy="819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7334243" y="6228879"/>
            <a:ext cx="1648214" cy="523220"/>
            <a:chOff x="834241" y="6182718"/>
            <a:chExt cx="1648214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834241" y="6182718"/>
              <a:ext cx="13131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Seeking </a:t>
              </a:r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2175684" y="6303299"/>
              <a:ext cx="306771" cy="371460"/>
            </a:xfrm>
            <a:prstGeom prst="ellipse">
              <a:avLst/>
            </a:prstGeom>
            <a:solidFill>
              <a:srgbClr val="53EC4A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/>
          <p:cNvSpPr/>
          <p:nvPr/>
        </p:nvSpPr>
        <p:spPr>
          <a:xfrm flipH="1">
            <a:off x="6463553" y="614796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flipH="1">
            <a:off x="5800529" y="6244672"/>
            <a:ext cx="309157" cy="371460"/>
          </a:xfrm>
          <a:prstGeom prst="ellipse">
            <a:avLst/>
          </a:prstGeom>
          <a:solidFill>
            <a:srgbClr val="53EC4A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endCxn id="46" idx="1"/>
          </p:cNvCxnSpPr>
          <p:nvPr/>
        </p:nvCxnSpPr>
        <p:spPr>
          <a:xfrm flipH="1">
            <a:off x="6064411" y="5592681"/>
            <a:ext cx="359155" cy="7063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4"/>
            <a:endCxn id="45" idx="0"/>
          </p:cNvCxnSpPr>
          <p:nvPr/>
        </p:nvCxnSpPr>
        <p:spPr>
          <a:xfrm>
            <a:off x="6423566" y="5592681"/>
            <a:ext cx="194565" cy="55528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560860" y="2773932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768278" y="3378705"/>
            <a:ext cx="505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?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166040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04589" y="204446"/>
            <a:ext cx="8904941" cy="3477875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private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node, </a:t>
            </a:r>
            <a:endParaRPr lang="en-US" sz="20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           Object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data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node.data.equals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(data))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for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child: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node.children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 =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(child, data);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(target != null)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null;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flipV="1">
            <a:off x="4123765" y="2166472"/>
            <a:ext cx="4766235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flipH="1">
            <a:off x="6752381" y="3608710"/>
            <a:ext cx="506511" cy="582849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998979" y="4191559"/>
            <a:ext cx="16885" cy="124477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7184716" y="4106203"/>
            <a:ext cx="411805" cy="133013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6"/>
          </p:cNvCxnSpPr>
          <p:nvPr/>
        </p:nvCxnSpPr>
        <p:spPr>
          <a:xfrm flipH="1">
            <a:off x="6156563" y="3900134"/>
            <a:ext cx="595818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</p:cNvCxnSpPr>
          <p:nvPr/>
        </p:nvCxnSpPr>
        <p:spPr>
          <a:xfrm flipH="1">
            <a:off x="6463553" y="4106203"/>
            <a:ext cx="363005" cy="111554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>
            <a:off x="7258892" y="3900134"/>
            <a:ext cx="563800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0"/>
          </p:cNvCxnSpPr>
          <p:nvPr/>
        </p:nvCxnSpPr>
        <p:spPr>
          <a:xfrm flipH="1">
            <a:off x="7005636" y="3176322"/>
            <a:ext cx="0" cy="43238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 flipH="1">
            <a:off x="7758725" y="481962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flipH="1">
            <a:off x="7513535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>
            <a:off x="6844401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flipH="1">
            <a:off x="6268988" y="522122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flipH="1">
            <a:off x="5927903" y="488041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>
            <a:off x="6567917" y="2256119"/>
            <a:ext cx="854472" cy="920203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904457" y="2606164"/>
            <a:ext cx="663461" cy="567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 flipH="1">
            <a:off x="5697912" y="3130031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flipH="1">
            <a:off x="8417626" y="3071738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2" idx="2"/>
            <a:endCxn id="47" idx="7"/>
          </p:cNvCxnSpPr>
          <p:nvPr/>
        </p:nvCxnSpPr>
        <p:spPr>
          <a:xfrm>
            <a:off x="7422389" y="2716221"/>
            <a:ext cx="1034656" cy="39944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 flipH="1">
            <a:off x="5266644" y="5962868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H="1">
            <a:off x="4379069" y="5993524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5"/>
            <a:endCxn id="34" idx="1"/>
          </p:cNvCxnSpPr>
          <p:nvPr/>
        </p:nvCxnSpPr>
        <p:spPr>
          <a:xfrm flipH="1">
            <a:off x="4642951" y="5197478"/>
            <a:ext cx="1330226" cy="85044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3" idx="1"/>
          </p:cNvCxnSpPr>
          <p:nvPr/>
        </p:nvCxnSpPr>
        <p:spPr>
          <a:xfrm flipH="1">
            <a:off x="5530526" y="5197478"/>
            <a:ext cx="442651" cy="819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7334243" y="6228879"/>
            <a:ext cx="1648214" cy="523220"/>
            <a:chOff x="834241" y="6182718"/>
            <a:chExt cx="1648214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834241" y="6182718"/>
              <a:ext cx="13131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Seeking </a:t>
              </a:r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2175684" y="6303299"/>
              <a:ext cx="306771" cy="371460"/>
            </a:xfrm>
            <a:prstGeom prst="ellipse">
              <a:avLst/>
            </a:prstGeom>
            <a:solidFill>
              <a:srgbClr val="53EC4A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/>
          <p:cNvSpPr/>
          <p:nvPr/>
        </p:nvSpPr>
        <p:spPr>
          <a:xfrm flipH="1">
            <a:off x="6463553" y="614796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flipH="1">
            <a:off x="5800529" y="6244672"/>
            <a:ext cx="309157" cy="371460"/>
          </a:xfrm>
          <a:prstGeom prst="ellipse">
            <a:avLst/>
          </a:prstGeom>
          <a:solidFill>
            <a:srgbClr val="53EC4A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endCxn id="46" idx="1"/>
          </p:cNvCxnSpPr>
          <p:nvPr/>
        </p:nvCxnSpPr>
        <p:spPr>
          <a:xfrm flipH="1">
            <a:off x="6064411" y="5592681"/>
            <a:ext cx="359155" cy="7063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4"/>
            <a:endCxn id="45" idx="0"/>
          </p:cNvCxnSpPr>
          <p:nvPr/>
        </p:nvCxnSpPr>
        <p:spPr>
          <a:xfrm>
            <a:off x="6423566" y="5592681"/>
            <a:ext cx="194565" cy="55528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560860" y="2773932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480689" y="4357962"/>
            <a:ext cx="505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?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7825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04589" y="204446"/>
            <a:ext cx="8904941" cy="3477875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private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node, </a:t>
            </a:r>
            <a:endParaRPr lang="en-US" sz="20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           Object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data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node.data.equals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(data))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for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child: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node.children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 =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(child, data);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(target != null)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null;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flipV="1">
            <a:off x="4123765" y="2166472"/>
            <a:ext cx="4766235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flipH="1">
            <a:off x="6752381" y="3608710"/>
            <a:ext cx="506511" cy="582849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998979" y="4191559"/>
            <a:ext cx="16885" cy="124477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7184716" y="4106203"/>
            <a:ext cx="411805" cy="133013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6"/>
          </p:cNvCxnSpPr>
          <p:nvPr/>
        </p:nvCxnSpPr>
        <p:spPr>
          <a:xfrm flipH="1">
            <a:off x="6156563" y="3900134"/>
            <a:ext cx="595818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</p:cNvCxnSpPr>
          <p:nvPr/>
        </p:nvCxnSpPr>
        <p:spPr>
          <a:xfrm flipH="1">
            <a:off x="6463553" y="4106203"/>
            <a:ext cx="363005" cy="111554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>
            <a:off x="7258892" y="3900134"/>
            <a:ext cx="563800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0"/>
          </p:cNvCxnSpPr>
          <p:nvPr/>
        </p:nvCxnSpPr>
        <p:spPr>
          <a:xfrm flipH="1">
            <a:off x="7005636" y="3176322"/>
            <a:ext cx="0" cy="43238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 flipH="1">
            <a:off x="7758725" y="481962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flipH="1">
            <a:off x="7513535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>
            <a:off x="6844401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flipH="1">
            <a:off x="6268988" y="522122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flipH="1">
            <a:off x="5927903" y="488041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>
            <a:off x="6567917" y="2256119"/>
            <a:ext cx="854472" cy="920203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904457" y="2606164"/>
            <a:ext cx="663461" cy="567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 flipH="1">
            <a:off x="5697912" y="3130031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flipH="1">
            <a:off x="8417626" y="3071738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2" idx="2"/>
            <a:endCxn id="47" idx="7"/>
          </p:cNvCxnSpPr>
          <p:nvPr/>
        </p:nvCxnSpPr>
        <p:spPr>
          <a:xfrm>
            <a:off x="7422389" y="2716221"/>
            <a:ext cx="1034656" cy="39944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 flipH="1">
            <a:off x="5266644" y="5962868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H="1">
            <a:off x="4379069" y="5993524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5"/>
            <a:endCxn id="34" idx="1"/>
          </p:cNvCxnSpPr>
          <p:nvPr/>
        </p:nvCxnSpPr>
        <p:spPr>
          <a:xfrm flipH="1">
            <a:off x="4642951" y="5197478"/>
            <a:ext cx="1330226" cy="85044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3" idx="1"/>
          </p:cNvCxnSpPr>
          <p:nvPr/>
        </p:nvCxnSpPr>
        <p:spPr>
          <a:xfrm flipH="1">
            <a:off x="5530526" y="5197478"/>
            <a:ext cx="442651" cy="819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7334243" y="6228879"/>
            <a:ext cx="1648214" cy="523220"/>
            <a:chOff x="834241" y="6182718"/>
            <a:chExt cx="1648214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834241" y="6182718"/>
              <a:ext cx="13131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Seeking </a:t>
              </a:r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2175684" y="6303299"/>
              <a:ext cx="306771" cy="371460"/>
            </a:xfrm>
            <a:prstGeom prst="ellipse">
              <a:avLst/>
            </a:prstGeom>
            <a:solidFill>
              <a:srgbClr val="53EC4A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/>
          <p:cNvSpPr/>
          <p:nvPr/>
        </p:nvSpPr>
        <p:spPr>
          <a:xfrm flipH="1">
            <a:off x="6463553" y="614796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flipH="1">
            <a:off x="5800529" y="6244672"/>
            <a:ext cx="309157" cy="371460"/>
          </a:xfrm>
          <a:prstGeom prst="ellipse">
            <a:avLst/>
          </a:prstGeom>
          <a:solidFill>
            <a:srgbClr val="53EC4A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endCxn id="46" idx="1"/>
          </p:cNvCxnSpPr>
          <p:nvPr/>
        </p:nvCxnSpPr>
        <p:spPr>
          <a:xfrm flipH="1">
            <a:off x="6064411" y="5592681"/>
            <a:ext cx="359155" cy="7063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4"/>
            <a:endCxn id="45" idx="0"/>
          </p:cNvCxnSpPr>
          <p:nvPr/>
        </p:nvCxnSpPr>
        <p:spPr>
          <a:xfrm>
            <a:off x="6423566" y="5592681"/>
            <a:ext cx="194565" cy="55528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560860" y="2773932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3885161" y="5635887"/>
            <a:ext cx="505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?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920093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04589" y="204446"/>
            <a:ext cx="8904941" cy="3477875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private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node, </a:t>
            </a:r>
            <a:endParaRPr lang="en-US" sz="20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           Object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data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node.data.equals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(data))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for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child: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node.children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 =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(child, data);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(target != null)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null;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flipV="1">
            <a:off x="4123765" y="2166472"/>
            <a:ext cx="4766235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flipH="1">
            <a:off x="6752381" y="3608710"/>
            <a:ext cx="506511" cy="582849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998979" y="4191559"/>
            <a:ext cx="16885" cy="124477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7184716" y="4106203"/>
            <a:ext cx="411805" cy="133013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6"/>
          </p:cNvCxnSpPr>
          <p:nvPr/>
        </p:nvCxnSpPr>
        <p:spPr>
          <a:xfrm flipH="1">
            <a:off x="6156563" y="3900134"/>
            <a:ext cx="595818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</p:cNvCxnSpPr>
          <p:nvPr/>
        </p:nvCxnSpPr>
        <p:spPr>
          <a:xfrm flipH="1">
            <a:off x="6463553" y="4106203"/>
            <a:ext cx="363005" cy="111554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>
            <a:off x="7258892" y="3900134"/>
            <a:ext cx="563800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0"/>
          </p:cNvCxnSpPr>
          <p:nvPr/>
        </p:nvCxnSpPr>
        <p:spPr>
          <a:xfrm flipH="1">
            <a:off x="7005636" y="3176322"/>
            <a:ext cx="0" cy="43238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 flipH="1">
            <a:off x="7758725" y="481962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flipH="1">
            <a:off x="7513535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>
            <a:off x="6844401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flipH="1">
            <a:off x="6268988" y="522122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flipH="1">
            <a:off x="5927903" y="488041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>
            <a:off x="6567917" y="2256119"/>
            <a:ext cx="854472" cy="920203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904457" y="2606164"/>
            <a:ext cx="663461" cy="567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 flipH="1">
            <a:off x="5697912" y="3130031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flipH="1">
            <a:off x="8417626" y="3071738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2" idx="2"/>
            <a:endCxn id="47" idx="7"/>
          </p:cNvCxnSpPr>
          <p:nvPr/>
        </p:nvCxnSpPr>
        <p:spPr>
          <a:xfrm>
            <a:off x="7422389" y="2716221"/>
            <a:ext cx="1034656" cy="39944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 flipH="1">
            <a:off x="5266644" y="5962868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H="1">
            <a:off x="4379069" y="5993524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5"/>
            <a:endCxn id="34" idx="1"/>
          </p:cNvCxnSpPr>
          <p:nvPr/>
        </p:nvCxnSpPr>
        <p:spPr>
          <a:xfrm flipH="1">
            <a:off x="4642951" y="5197478"/>
            <a:ext cx="1330226" cy="85044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3" idx="1"/>
          </p:cNvCxnSpPr>
          <p:nvPr/>
        </p:nvCxnSpPr>
        <p:spPr>
          <a:xfrm flipH="1">
            <a:off x="5530526" y="5197478"/>
            <a:ext cx="442651" cy="819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7334243" y="6228879"/>
            <a:ext cx="1648214" cy="523220"/>
            <a:chOff x="834241" y="6182718"/>
            <a:chExt cx="1648214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834241" y="6182718"/>
              <a:ext cx="13131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Seeking </a:t>
              </a:r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2175684" y="6303299"/>
              <a:ext cx="306771" cy="371460"/>
            </a:xfrm>
            <a:prstGeom prst="ellipse">
              <a:avLst/>
            </a:prstGeom>
            <a:solidFill>
              <a:srgbClr val="53EC4A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/>
          <p:cNvSpPr/>
          <p:nvPr/>
        </p:nvSpPr>
        <p:spPr>
          <a:xfrm flipH="1">
            <a:off x="6463553" y="614796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flipH="1">
            <a:off x="5800529" y="6244672"/>
            <a:ext cx="309157" cy="371460"/>
          </a:xfrm>
          <a:prstGeom prst="ellipse">
            <a:avLst/>
          </a:prstGeom>
          <a:solidFill>
            <a:srgbClr val="53EC4A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endCxn id="46" idx="1"/>
          </p:cNvCxnSpPr>
          <p:nvPr/>
        </p:nvCxnSpPr>
        <p:spPr>
          <a:xfrm flipH="1">
            <a:off x="6064411" y="5592681"/>
            <a:ext cx="359155" cy="7063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4"/>
            <a:endCxn id="45" idx="0"/>
          </p:cNvCxnSpPr>
          <p:nvPr/>
        </p:nvCxnSpPr>
        <p:spPr>
          <a:xfrm>
            <a:off x="6423566" y="5592681"/>
            <a:ext cx="194565" cy="55528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560860" y="2773932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258311" y="5656414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762573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04589" y="204446"/>
            <a:ext cx="8904941" cy="3477875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private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node, </a:t>
            </a:r>
            <a:endParaRPr lang="en-US" sz="20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           Object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data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node.data.equals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(data))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for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child: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node.children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 =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(child, data);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(target != null)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null;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flipV="1">
            <a:off x="4123765" y="2166472"/>
            <a:ext cx="4766235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flipH="1">
            <a:off x="6752381" y="3608710"/>
            <a:ext cx="506511" cy="582849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998979" y="4191559"/>
            <a:ext cx="16885" cy="124477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7184716" y="4106203"/>
            <a:ext cx="411805" cy="133013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6"/>
          </p:cNvCxnSpPr>
          <p:nvPr/>
        </p:nvCxnSpPr>
        <p:spPr>
          <a:xfrm flipH="1">
            <a:off x="6156563" y="3900134"/>
            <a:ext cx="595818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</p:cNvCxnSpPr>
          <p:nvPr/>
        </p:nvCxnSpPr>
        <p:spPr>
          <a:xfrm flipH="1">
            <a:off x="6463553" y="4106203"/>
            <a:ext cx="363005" cy="111554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>
            <a:off x="7258892" y="3900134"/>
            <a:ext cx="563800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0"/>
          </p:cNvCxnSpPr>
          <p:nvPr/>
        </p:nvCxnSpPr>
        <p:spPr>
          <a:xfrm flipH="1">
            <a:off x="7005636" y="3176322"/>
            <a:ext cx="0" cy="43238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 flipH="1">
            <a:off x="7758725" y="481962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flipH="1">
            <a:off x="7513535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>
            <a:off x="6844401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flipH="1">
            <a:off x="6268988" y="522122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flipH="1">
            <a:off x="5927903" y="488041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>
            <a:off x="6567917" y="2256119"/>
            <a:ext cx="854472" cy="920203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904457" y="2606164"/>
            <a:ext cx="663461" cy="567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 flipH="1">
            <a:off x="5697912" y="3130031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flipH="1">
            <a:off x="8417626" y="3071738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2" idx="2"/>
            <a:endCxn id="47" idx="7"/>
          </p:cNvCxnSpPr>
          <p:nvPr/>
        </p:nvCxnSpPr>
        <p:spPr>
          <a:xfrm>
            <a:off x="7422389" y="2716221"/>
            <a:ext cx="1034656" cy="39944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 flipH="1">
            <a:off x="5266644" y="5962868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H="1">
            <a:off x="4379069" y="5993524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5"/>
            <a:endCxn id="34" idx="1"/>
          </p:cNvCxnSpPr>
          <p:nvPr/>
        </p:nvCxnSpPr>
        <p:spPr>
          <a:xfrm flipH="1">
            <a:off x="4642951" y="5197478"/>
            <a:ext cx="1330226" cy="85044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3" idx="1"/>
          </p:cNvCxnSpPr>
          <p:nvPr/>
        </p:nvCxnSpPr>
        <p:spPr>
          <a:xfrm flipH="1">
            <a:off x="5530526" y="5197478"/>
            <a:ext cx="442651" cy="819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7334243" y="6228879"/>
            <a:ext cx="1648214" cy="523220"/>
            <a:chOff x="834241" y="6182718"/>
            <a:chExt cx="1648214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834241" y="6182718"/>
              <a:ext cx="13131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Seeking </a:t>
              </a:r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2175684" y="6303299"/>
              <a:ext cx="306771" cy="371460"/>
            </a:xfrm>
            <a:prstGeom prst="ellipse">
              <a:avLst/>
            </a:prstGeom>
            <a:solidFill>
              <a:srgbClr val="53EC4A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/>
          <p:cNvSpPr/>
          <p:nvPr/>
        </p:nvSpPr>
        <p:spPr>
          <a:xfrm flipH="1">
            <a:off x="6463553" y="614796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flipH="1">
            <a:off x="5800529" y="6244672"/>
            <a:ext cx="309157" cy="371460"/>
          </a:xfrm>
          <a:prstGeom prst="ellipse">
            <a:avLst/>
          </a:prstGeom>
          <a:solidFill>
            <a:srgbClr val="53EC4A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endCxn id="46" idx="1"/>
          </p:cNvCxnSpPr>
          <p:nvPr/>
        </p:nvCxnSpPr>
        <p:spPr>
          <a:xfrm flipH="1">
            <a:off x="6064411" y="5592681"/>
            <a:ext cx="359155" cy="7063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4"/>
            <a:endCxn id="45" idx="0"/>
          </p:cNvCxnSpPr>
          <p:nvPr/>
        </p:nvCxnSpPr>
        <p:spPr>
          <a:xfrm>
            <a:off x="6423566" y="5592681"/>
            <a:ext cx="194565" cy="55528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560860" y="2773932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258311" y="5656414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040982" y="5716178"/>
            <a:ext cx="505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74596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04589" y="204446"/>
            <a:ext cx="8904941" cy="3477875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private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node, </a:t>
            </a:r>
            <a:endParaRPr lang="en-US" sz="20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           Object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data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node.data.equals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(data))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for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child: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node.children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 =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(child, data);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(target != null)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null;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flipV="1">
            <a:off x="4123765" y="2166472"/>
            <a:ext cx="4766235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flipH="1">
            <a:off x="6752381" y="3608710"/>
            <a:ext cx="506511" cy="582849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998979" y="4191559"/>
            <a:ext cx="16885" cy="124477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7184716" y="4106203"/>
            <a:ext cx="411805" cy="133013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6"/>
          </p:cNvCxnSpPr>
          <p:nvPr/>
        </p:nvCxnSpPr>
        <p:spPr>
          <a:xfrm flipH="1">
            <a:off x="6156563" y="3900134"/>
            <a:ext cx="595818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</p:cNvCxnSpPr>
          <p:nvPr/>
        </p:nvCxnSpPr>
        <p:spPr>
          <a:xfrm flipH="1">
            <a:off x="6463553" y="4106203"/>
            <a:ext cx="363005" cy="111554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>
            <a:off x="7258892" y="3900134"/>
            <a:ext cx="563800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0"/>
          </p:cNvCxnSpPr>
          <p:nvPr/>
        </p:nvCxnSpPr>
        <p:spPr>
          <a:xfrm flipH="1">
            <a:off x="7005636" y="3176322"/>
            <a:ext cx="0" cy="43238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 flipH="1">
            <a:off x="7758725" y="481962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flipH="1">
            <a:off x="7513535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>
            <a:off x="6844401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flipH="1">
            <a:off x="6268988" y="522122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flipH="1">
            <a:off x="5927903" y="488041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>
            <a:off x="6567917" y="2256119"/>
            <a:ext cx="854472" cy="920203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904457" y="2606164"/>
            <a:ext cx="663461" cy="567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 flipH="1">
            <a:off x="5697912" y="3130031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flipH="1">
            <a:off x="8417626" y="3071738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2" idx="2"/>
            <a:endCxn id="47" idx="7"/>
          </p:cNvCxnSpPr>
          <p:nvPr/>
        </p:nvCxnSpPr>
        <p:spPr>
          <a:xfrm>
            <a:off x="7422389" y="2716221"/>
            <a:ext cx="1034656" cy="39944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 flipH="1">
            <a:off x="5266644" y="5962868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H="1">
            <a:off x="4379069" y="5993524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5"/>
            <a:endCxn id="34" idx="1"/>
          </p:cNvCxnSpPr>
          <p:nvPr/>
        </p:nvCxnSpPr>
        <p:spPr>
          <a:xfrm flipH="1">
            <a:off x="4642951" y="5197478"/>
            <a:ext cx="1330226" cy="85044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3" idx="1"/>
          </p:cNvCxnSpPr>
          <p:nvPr/>
        </p:nvCxnSpPr>
        <p:spPr>
          <a:xfrm flipH="1">
            <a:off x="5530526" y="5197478"/>
            <a:ext cx="442651" cy="819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7334243" y="6228879"/>
            <a:ext cx="1648214" cy="523220"/>
            <a:chOff x="834241" y="6182718"/>
            <a:chExt cx="1648214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834241" y="6182718"/>
              <a:ext cx="13131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Seeking </a:t>
              </a:r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2175684" y="6303299"/>
              <a:ext cx="306771" cy="371460"/>
            </a:xfrm>
            <a:prstGeom prst="ellipse">
              <a:avLst/>
            </a:prstGeom>
            <a:solidFill>
              <a:srgbClr val="53EC4A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/>
          <p:cNvSpPr/>
          <p:nvPr/>
        </p:nvSpPr>
        <p:spPr>
          <a:xfrm flipH="1">
            <a:off x="6463553" y="614796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flipH="1">
            <a:off x="5800529" y="6244672"/>
            <a:ext cx="309157" cy="371460"/>
          </a:xfrm>
          <a:prstGeom prst="ellipse">
            <a:avLst/>
          </a:prstGeom>
          <a:solidFill>
            <a:srgbClr val="53EC4A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endCxn id="46" idx="1"/>
          </p:cNvCxnSpPr>
          <p:nvPr/>
        </p:nvCxnSpPr>
        <p:spPr>
          <a:xfrm flipH="1">
            <a:off x="6064411" y="5592681"/>
            <a:ext cx="359155" cy="7063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4"/>
            <a:endCxn id="45" idx="0"/>
          </p:cNvCxnSpPr>
          <p:nvPr/>
        </p:nvCxnSpPr>
        <p:spPr>
          <a:xfrm>
            <a:off x="6423566" y="5592681"/>
            <a:ext cx="194565" cy="55528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560860" y="2773932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258311" y="5656414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175451" y="5656414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817215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04589" y="204446"/>
            <a:ext cx="8904941" cy="3477875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private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node, </a:t>
            </a:r>
            <a:endParaRPr lang="en-US" sz="20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           Object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data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node.data.equals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(data))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for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child: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node.children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 =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(child, data);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(target != null)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null;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flipV="1">
            <a:off x="4123765" y="2166472"/>
            <a:ext cx="4766235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flipH="1">
            <a:off x="6752381" y="3608710"/>
            <a:ext cx="506511" cy="582849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998979" y="4191559"/>
            <a:ext cx="16885" cy="124477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7184716" y="4106203"/>
            <a:ext cx="411805" cy="133013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6"/>
          </p:cNvCxnSpPr>
          <p:nvPr/>
        </p:nvCxnSpPr>
        <p:spPr>
          <a:xfrm flipH="1">
            <a:off x="6156563" y="3900134"/>
            <a:ext cx="595818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</p:cNvCxnSpPr>
          <p:nvPr/>
        </p:nvCxnSpPr>
        <p:spPr>
          <a:xfrm flipH="1">
            <a:off x="6463553" y="4106203"/>
            <a:ext cx="363005" cy="111554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>
            <a:off x="7258892" y="3900134"/>
            <a:ext cx="563800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0"/>
          </p:cNvCxnSpPr>
          <p:nvPr/>
        </p:nvCxnSpPr>
        <p:spPr>
          <a:xfrm flipH="1">
            <a:off x="7005636" y="3176322"/>
            <a:ext cx="0" cy="43238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 flipH="1">
            <a:off x="7758725" y="481962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flipH="1">
            <a:off x="7513535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>
            <a:off x="6844401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flipH="1">
            <a:off x="6268988" y="522122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flipH="1">
            <a:off x="5927903" y="488041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>
            <a:off x="6567917" y="2256119"/>
            <a:ext cx="854472" cy="920203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904457" y="2606164"/>
            <a:ext cx="663461" cy="567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 flipH="1">
            <a:off x="5697912" y="3130031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flipH="1">
            <a:off x="8417626" y="3071738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2" idx="2"/>
            <a:endCxn id="47" idx="7"/>
          </p:cNvCxnSpPr>
          <p:nvPr/>
        </p:nvCxnSpPr>
        <p:spPr>
          <a:xfrm>
            <a:off x="7422389" y="2716221"/>
            <a:ext cx="1034656" cy="39944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 flipH="1">
            <a:off x="5266644" y="5962868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H="1">
            <a:off x="4379069" y="5993524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5"/>
            <a:endCxn id="34" idx="1"/>
          </p:cNvCxnSpPr>
          <p:nvPr/>
        </p:nvCxnSpPr>
        <p:spPr>
          <a:xfrm flipH="1">
            <a:off x="4642951" y="5197478"/>
            <a:ext cx="1330226" cy="85044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3" idx="1"/>
          </p:cNvCxnSpPr>
          <p:nvPr/>
        </p:nvCxnSpPr>
        <p:spPr>
          <a:xfrm flipH="1">
            <a:off x="5530526" y="5197478"/>
            <a:ext cx="442651" cy="819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7334243" y="6228879"/>
            <a:ext cx="1648214" cy="523220"/>
            <a:chOff x="834241" y="6182718"/>
            <a:chExt cx="1648214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834241" y="6182718"/>
              <a:ext cx="13131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Seeking </a:t>
              </a:r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2175684" y="6303299"/>
              <a:ext cx="306771" cy="371460"/>
            </a:xfrm>
            <a:prstGeom prst="ellipse">
              <a:avLst/>
            </a:prstGeom>
            <a:solidFill>
              <a:srgbClr val="53EC4A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/>
          <p:cNvSpPr/>
          <p:nvPr/>
        </p:nvSpPr>
        <p:spPr>
          <a:xfrm flipH="1">
            <a:off x="6463553" y="614796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flipH="1">
            <a:off x="5800529" y="6244672"/>
            <a:ext cx="309157" cy="371460"/>
          </a:xfrm>
          <a:prstGeom prst="ellipse">
            <a:avLst/>
          </a:prstGeom>
          <a:solidFill>
            <a:srgbClr val="53EC4A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endCxn id="46" idx="1"/>
          </p:cNvCxnSpPr>
          <p:nvPr/>
        </p:nvCxnSpPr>
        <p:spPr>
          <a:xfrm flipH="1">
            <a:off x="6064411" y="5592681"/>
            <a:ext cx="359155" cy="7063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4"/>
            <a:endCxn id="45" idx="0"/>
          </p:cNvCxnSpPr>
          <p:nvPr/>
        </p:nvCxnSpPr>
        <p:spPr>
          <a:xfrm>
            <a:off x="6423566" y="5592681"/>
            <a:ext cx="194565" cy="55528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560860" y="2773932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258311" y="5656414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175451" y="5656414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816236" y="4579705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133518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04589" y="204446"/>
            <a:ext cx="8904941" cy="3477875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private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node, </a:t>
            </a:r>
            <a:endParaRPr lang="en-US" sz="20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           Object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data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node.data.equals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(data))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for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child: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node.children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 =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(child, data);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(target != null)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null;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flipV="1">
            <a:off x="4123765" y="2166472"/>
            <a:ext cx="4766235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flipH="1">
            <a:off x="6752381" y="3608710"/>
            <a:ext cx="506511" cy="582849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998979" y="4191559"/>
            <a:ext cx="16885" cy="124477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7184716" y="4106203"/>
            <a:ext cx="411805" cy="133013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6"/>
          </p:cNvCxnSpPr>
          <p:nvPr/>
        </p:nvCxnSpPr>
        <p:spPr>
          <a:xfrm flipH="1">
            <a:off x="6156563" y="3900134"/>
            <a:ext cx="595818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</p:cNvCxnSpPr>
          <p:nvPr/>
        </p:nvCxnSpPr>
        <p:spPr>
          <a:xfrm flipH="1">
            <a:off x="6463553" y="4106203"/>
            <a:ext cx="363005" cy="111554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>
            <a:off x="7258892" y="3900134"/>
            <a:ext cx="563800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0"/>
          </p:cNvCxnSpPr>
          <p:nvPr/>
        </p:nvCxnSpPr>
        <p:spPr>
          <a:xfrm flipH="1">
            <a:off x="7005636" y="3176322"/>
            <a:ext cx="0" cy="43238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 flipH="1">
            <a:off x="7758725" y="481962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flipH="1">
            <a:off x="7513535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>
            <a:off x="6844401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flipH="1">
            <a:off x="6268988" y="522122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flipH="1">
            <a:off x="5927903" y="488041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>
            <a:off x="6567917" y="2256119"/>
            <a:ext cx="854472" cy="920203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904457" y="2606164"/>
            <a:ext cx="663461" cy="567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 flipH="1">
            <a:off x="5697912" y="3130031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flipH="1">
            <a:off x="8417626" y="3071738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2" idx="2"/>
            <a:endCxn id="47" idx="7"/>
          </p:cNvCxnSpPr>
          <p:nvPr/>
        </p:nvCxnSpPr>
        <p:spPr>
          <a:xfrm>
            <a:off x="7422389" y="2716221"/>
            <a:ext cx="1034656" cy="39944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 flipH="1">
            <a:off x="5266644" y="5962868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H="1">
            <a:off x="4379069" y="5993524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5"/>
            <a:endCxn id="34" idx="1"/>
          </p:cNvCxnSpPr>
          <p:nvPr/>
        </p:nvCxnSpPr>
        <p:spPr>
          <a:xfrm flipH="1">
            <a:off x="4642951" y="5197478"/>
            <a:ext cx="1330226" cy="85044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3" idx="1"/>
          </p:cNvCxnSpPr>
          <p:nvPr/>
        </p:nvCxnSpPr>
        <p:spPr>
          <a:xfrm flipH="1">
            <a:off x="5530526" y="5197478"/>
            <a:ext cx="442651" cy="819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7334243" y="6228879"/>
            <a:ext cx="1648214" cy="523220"/>
            <a:chOff x="834241" y="6182718"/>
            <a:chExt cx="1648214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834241" y="6182718"/>
              <a:ext cx="13131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Seeking </a:t>
              </a:r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2175684" y="6303299"/>
              <a:ext cx="306771" cy="371460"/>
            </a:xfrm>
            <a:prstGeom prst="ellipse">
              <a:avLst/>
            </a:prstGeom>
            <a:solidFill>
              <a:srgbClr val="53EC4A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/>
          <p:cNvSpPr/>
          <p:nvPr/>
        </p:nvSpPr>
        <p:spPr>
          <a:xfrm flipH="1">
            <a:off x="6463553" y="614796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flipH="1">
            <a:off x="5800529" y="6244672"/>
            <a:ext cx="309157" cy="371460"/>
          </a:xfrm>
          <a:prstGeom prst="ellipse">
            <a:avLst/>
          </a:prstGeom>
          <a:solidFill>
            <a:srgbClr val="53EC4A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endCxn id="46" idx="1"/>
          </p:cNvCxnSpPr>
          <p:nvPr/>
        </p:nvCxnSpPr>
        <p:spPr>
          <a:xfrm flipH="1">
            <a:off x="6064411" y="5592681"/>
            <a:ext cx="359155" cy="7063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4"/>
            <a:endCxn id="45" idx="0"/>
          </p:cNvCxnSpPr>
          <p:nvPr/>
        </p:nvCxnSpPr>
        <p:spPr>
          <a:xfrm>
            <a:off x="6423566" y="5592681"/>
            <a:ext cx="194565" cy="55528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560860" y="2773932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258311" y="5656414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175451" y="5656414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816236" y="4579705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6256480" y="5112905"/>
            <a:ext cx="351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4363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04589" y="204446"/>
            <a:ext cx="8904941" cy="3477875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private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node, </a:t>
            </a:r>
            <a:endParaRPr lang="en-US" sz="20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           Object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data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node.data.equals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(data))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for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child: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node.children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TreeNode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 =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recurseFind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(child, data);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(target != null)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target;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null;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flipV="1">
            <a:off x="4123765" y="2166472"/>
            <a:ext cx="4766235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flipH="1">
            <a:off x="6752381" y="3608710"/>
            <a:ext cx="506511" cy="582849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998979" y="4191559"/>
            <a:ext cx="16885" cy="124477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7184716" y="4106203"/>
            <a:ext cx="411805" cy="133013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6"/>
          </p:cNvCxnSpPr>
          <p:nvPr/>
        </p:nvCxnSpPr>
        <p:spPr>
          <a:xfrm flipH="1">
            <a:off x="6156563" y="3900134"/>
            <a:ext cx="595818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</p:cNvCxnSpPr>
          <p:nvPr/>
        </p:nvCxnSpPr>
        <p:spPr>
          <a:xfrm flipH="1">
            <a:off x="6463553" y="4106203"/>
            <a:ext cx="363005" cy="111554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>
            <a:off x="7258892" y="3900134"/>
            <a:ext cx="563800" cy="99926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0"/>
          </p:cNvCxnSpPr>
          <p:nvPr/>
        </p:nvCxnSpPr>
        <p:spPr>
          <a:xfrm flipH="1">
            <a:off x="7005636" y="3176322"/>
            <a:ext cx="0" cy="43238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 flipH="1">
            <a:off x="7758725" y="481962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flipH="1">
            <a:off x="7513535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>
            <a:off x="6844401" y="5436335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flipH="1">
            <a:off x="6268988" y="522122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flipH="1">
            <a:off x="5927903" y="4880417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>
            <a:off x="6567917" y="2256119"/>
            <a:ext cx="854472" cy="920203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904457" y="2606164"/>
            <a:ext cx="663461" cy="567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 flipH="1">
            <a:off x="5697912" y="3130031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flipH="1">
            <a:off x="8417626" y="3071738"/>
            <a:ext cx="269174" cy="299926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2" idx="2"/>
            <a:endCxn id="47" idx="7"/>
          </p:cNvCxnSpPr>
          <p:nvPr/>
        </p:nvCxnSpPr>
        <p:spPr>
          <a:xfrm>
            <a:off x="7422389" y="2716221"/>
            <a:ext cx="1034656" cy="39944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 flipH="1">
            <a:off x="5266644" y="5962868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H="1">
            <a:off x="4379069" y="5993524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5"/>
            <a:endCxn id="34" idx="1"/>
          </p:cNvCxnSpPr>
          <p:nvPr/>
        </p:nvCxnSpPr>
        <p:spPr>
          <a:xfrm flipH="1">
            <a:off x="4642951" y="5197478"/>
            <a:ext cx="1330226" cy="85044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3" idx="1"/>
          </p:cNvCxnSpPr>
          <p:nvPr/>
        </p:nvCxnSpPr>
        <p:spPr>
          <a:xfrm flipH="1">
            <a:off x="5530526" y="5197478"/>
            <a:ext cx="442651" cy="8197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7334243" y="6228879"/>
            <a:ext cx="1648214" cy="523220"/>
            <a:chOff x="834241" y="6182718"/>
            <a:chExt cx="1648214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834241" y="6182718"/>
              <a:ext cx="13131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Seeking </a:t>
              </a:r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2175684" y="6303299"/>
              <a:ext cx="306771" cy="371460"/>
            </a:xfrm>
            <a:prstGeom prst="ellipse">
              <a:avLst/>
            </a:prstGeom>
            <a:solidFill>
              <a:srgbClr val="53EC4A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/>
          <p:cNvSpPr/>
          <p:nvPr/>
        </p:nvSpPr>
        <p:spPr>
          <a:xfrm flipH="1">
            <a:off x="6463553" y="6147961"/>
            <a:ext cx="309157" cy="371460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flipH="1">
            <a:off x="5800529" y="6244672"/>
            <a:ext cx="309157" cy="371460"/>
          </a:xfrm>
          <a:prstGeom prst="ellipse">
            <a:avLst/>
          </a:prstGeom>
          <a:solidFill>
            <a:srgbClr val="53EC4A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endCxn id="46" idx="1"/>
          </p:cNvCxnSpPr>
          <p:nvPr/>
        </p:nvCxnSpPr>
        <p:spPr>
          <a:xfrm flipH="1">
            <a:off x="6064411" y="5592681"/>
            <a:ext cx="359155" cy="70639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4"/>
            <a:endCxn id="45" idx="0"/>
          </p:cNvCxnSpPr>
          <p:nvPr/>
        </p:nvCxnSpPr>
        <p:spPr>
          <a:xfrm>
            <a:off x="6423566" y="5592681"/>
            <a:ext cx="194565" cy="55528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560860" y="2773932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258311" y="5656414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175451" y="5656414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816236" y="4579705"/>
            <a:ext cx="56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X</a:t>
            </a:r>
            <a:endParaRPr lang="en-US" sz="5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5790828" y="6148197"/>
            <a:ext cx="351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27529" y="2082351"/>
            <a:ext cx="3242235" cy="691582"/>
          </a:xfrm>
          <a:prstGeom prst="roundRect">
            <a:avLst/>
          </a:prstGeom>
          <a:noFill/>
          <a:ln w="57150" cmpd="sng">
            <a:solidFill>
              <a:srgbClr val="53EC4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27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57150"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10609</TotalTime>
  <Words>4529</Words>
  <Application>Microsoft Macintosh PowerPoint</Application>
  <PresentationFormat>On-screen Show (4:3)</PresentationFormat>
  <Paragraphs>1147</Paragraphs>
  <Slides>109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0" baseType="lpstr">
      <vt:lpstr>Office Theme</vt:lpstr>
      <vt:lpstr>CS 46B: Data Structures Graphs</vt:lpstr>
      <vt:lpstr>Not This Kind of Graph</vt:lpstr>
      <vt:lpstr>Discrete Math Definition</vt:lpstr>
      <vt:lpstr>CS 46B Definition</vt:lpstr>
      <vt:lpstr>CS 46B Definition</vt:lpstr>
      <vt:lpstr>Why Graphs are Important</vt:lpstr>
      <vt:lpstr>People / Marriage or Parenthood</vt:lpstr>
      <vt:lpstr>Marine Bacteria / Evolutionary Relationship</vt:lpstr>
      <vt:lpstr>Hominids/ Evolutionary Relationship</vt:lpstr>
      <vt:lpstr>Classes / Method Calls</vt:lpstr>
      <vt:lpstr>Classes / Inheritance</vt:lpstr>
      <vt:lpstr>Flowchart Modules / Calling Sequence </vt:lpstr>
      <vt:lpstr>Cities / Airline Routes</vt:lpstr>
      <vt:lpstr>MechAssembly / Subassembly</vt:lpstr>
      <vt:lpstr>Shuttle Assembly / Subassembly</vt:lpstr>
      <vt:lpstr>Predator / Prey</vt:lpstr>
      <vt:lpstr>In code</vt:lpstr>
      <vt:lpstr>That isn’t great O-O design</vt:lpstr>
      <vt:lpstr>Better …</vt:lpstr>
      <vt:lpstr>Better but dangerous</vt:lpstr>
      <vt:lpstr>Best</vt:lpstr>
      <vt:lpstr>Now Node is generic, like HashSet</vt:lpstr>
      <vt:lpstr>Special Graphs: Trees</vt:lpstr>
      <vt:lpstr>Special Graphs: Binary Trees</vt:lpstr>
      <vt:lpstr>Special Graphs: Linked Lists</vt:lpstr>
      <vt:lpstr>Implementing Linked List</vt:lpstr>
      <vt:lpstr>Why We Use Linked Lists (Why not use ArrayList?)</vt:lpstr>
      <vt:lpstr>Why not use ArrayList? darkDots.addAll(2, lightDots); </vt:lpstr>
      <vt:lpstr>Why not use ArrayList? darkDots.addAll(2, lightDots); </vt:lpstr>
      <vt:lpstr>With a Linked List</vt:lpstr>
      <vt:lpstr>Simplified</vt:lpstr>
      <vt:lpstr>Simplified</vt:lpstr>
      <vt:lpstr>Simplified</vt:lpstr>
      <vt:lpstr>Simplified</vt:lpstr>
      <vt:lpstr>Confused?    Still Confused?</vt:lpstr>
      <vt:lpstr>PowerPoint Presentation</vt:lpstr>
      <vt:lpstr>ArrayList vs. LinkedList: # of visits to insert n items into list of m items (assume n is small)</vt:lpstr>
      <vt:lpstr>Linked List Applications: Trains</vt:lpstr>
      <vt:lpstr>Linked List Applications:  Operating Systems</vt:lpstr>
      <vt:lpstr>Linked List Applications: Retroviruses</vt:lpstr>
      <vt:lpstr>Linked List Applications: Retroviruses</vt:lpstr>
      <vt:lpstr>Linked List Implementation: Design Goals</vt:lpstr>
      <vt:lpstr>Useful Methods of our LinkedList&lt;T&gt; (note: not java.util.LinkedList)</vt:lpstr>
      <vt:lpstr>First things first: Node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Corner case: delete at head</vt:lpstr>
      <vt:lpstr>Vanilla case: delete after head</vt:lpstr>
      <vt:lpstr>Vanilla case: delete after head</vt:lpstr>
      <vt:lpstr>Vanilla case: delete after head</vt:lpstr>
      <vt:lpstr>PowerPoint Presentation</vt:lpstr>
      <vt:lpstr>How to write linked list methods</vt:lpstr>
      <vt:lpstr>Linked List Integrity</vt:lpstr>
      <vt:lpstr>Integrity checker:  private boolean hasIntegrity()</vt:lpstr>
      <vt:lpstr>Integrity checker:  private boolean hasIntegrity()</vt:lpstr>
      <vt:lpstr>PowerPoint Presentation</vt:lpstr>
      <vt:lpstr>Loop detection</vt:lpstr>
      <vt:lpstr>PowerPoint Presentation</vt:lpstr>
      <vt:lpstr>PowerPoint Presentation</vt:lpstr>
      <vt:lpstr>A very simple kind of list: The Queue</vt:lpstr>
      <vt:lpstr>Adding to a queue</vt:lpstr>
      <vt:lpstr>Removing from a queue</vt:lpstr>
      <vt:lpstr>Trees</vt:lpstr>
      <vt:lpstr>Tree Definition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applications: Biology</vt:lpstr>
      <vt:lpstr>Tree Applications: Mechanical Assembly</vt:lpstr>
      <vt:lpstr>Tree applications: Expression Analysis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Tree Integrity</vt:lpstr>
    </vt:vector>
  </TitlesOfParts>
  <Company>Philip Heller Associates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46B: Data Structures Module 8: Graphs</dc:title>
  <dc:creator>Philip Heller</dc:creator>
  <cp:lastModifiedBy>Philip Heller</cp:lastModifiedBy>
  <cp:revision>207</cp:revision>
  <dcterms:created xsi:type="dcterms:W3CDTF">2016-04-09T19:22:36Z</dcterms:created>
  <dcterms:modified xsi:type="dcterms:W3CDTF">2017-04-17T17:11:55Z</dcterms:modified>
</cp:coreProperties>
</file>